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5"/>
  </p:notesMasterIdLst>
  <p:handoutMasterIdLst>
    <p:handoutMasterId r:id="rId86"/>
  </p:handoutMasterIdLst>
  <p:sldIdLst>
    <p:sldId id="551" r:id="rId2"/>
    <p:sldId id="515" r:id="rId3"/>
    <p:sldId id="481" r:id="rId4"/>
    <p:sldId id="496" r:id="rId5"/>
    <p:sldId id="487" r:id="rId6"/>
    <p:sldId id="488" r:id="rId7"/>
    <p:sldId id="524" r:id="rId8"/>
    <p:sldId id="525" r:id="rId9"/>
    <p:sldId id="526" r:id="rId10"/>
    <p:sldId id="493" r:id="rId11"/>
    <p:sldId id="434" r:id="rId12"/>
    <p:sldId id="450" r:id="rId13"/>
    <p:sldId id="413" r:id="rId14"/>
    <p:sldId id="458" r:id="rId15"/>
    <p:sldId id="459" r:id="rId16"/>
    <p:sldId id="540" r:id="rId17"/>
    <p:sldId id="480" r:id="rId18"/>
    <p:sldId id="485" r:id="rId19"/>
    <p:sldId id="498" r:id="rId20"/>
    <p:sldId id="500" r:id="rId21"/>
    <p:sldId id="444" r:id="rId22"/>
    <p:sldId id="534" r:id="rId23"/>
    <p:sldId id="483" r:id="rId24"/>
    <p:sldId id="491" r:id="rId25"/>
    <p:sldId id="539" r:id="rId26"/>
    <p:sldId id="472" r:id="rId27"/>
    <p:sldId id="497" r:id="rId28"/>
    <p:sldId id="499" r:id="rId29"/>
    <p:sldId id="449" r:id="rId30"/>
    <p:sldId id="503" r:id="rId31"/>
    <p:sldId id="492" r:id="rId32"/>
    <p:sldId id="438" r:id="rId33"/>
    <p:sldId id="530" r:id="rId34"/>
    <p:sldId id="531" r:id="rId35"/>
    <p:sldId id="476" r:id="rId36"/>
    <p:sldId id="484" r:id="rId37"/>
    <p:sldId id="520" r:id="rId38"/>
    <p:sldId id="482" r:id="rId39"/>
    <p:sldId id="535" r:id="rId40"/>
    <p:sldId id="536" r:id="rId41"/>
    <p:sldId id="537" r:id="rId42"/>
    <p:sldId id="538" r:id="rId43"/>
    <p:sldId id="470" r:id="rId44"/>
    <p:sldId id="541" r:id="rId45"/>
    <p:sldId id="542" r:id="rId46"/>
    <p:sldId id="512" r:id="rId47"/>
    <p:sldId id="513" r:id="rId48"/>
    <p:sldId id="477" r:id="rId49"/>
    <p:sldId id="460" r:id="rId50"/>
    <p:sldId id="517" r:id="rId51"/>
    <p:sldId id="398" r:id="rId52"/>
    <p:sldId id="518" r:id="rId53"/>
    <p:sldId id="528" r:id="rId54"/>
    <p:sldId id="679" r:id="rId55"/>
    <p:sldId id="474" r:id="rId56"/>
    <p:sldId id="455" r:id="rId57"/>
    <p:sldId id="478" r:id="rId58"/>
    <p:sldId id="516" r:id="rId59"/>
    <p:sldId id="475" r:id="rId60"/>
    <p:sldId id="490" r:id="rId61"/>
    <p:sldId id="553" r:id="rId62"/>
    <p:sldId id="522" r:id="rId63"/>
    <p:sldId id="283" r:id="rId64"/>
    <p:sldId id="532" r:id="rId65"/>
    <p:sldId id="529" r:id="rId66"/>
    <p:sldId id="489" r:id="rId67"/>
    <p:sldId id="523" r:id="rId68"/>
    <p:sldId id="507" r:id="rId69"/>
    <p:sldId id="508" r:id="rId70"/>
    <p:sldId id="509" r:id="rId71"/>
    <p:sldId id="510" r:id="rId72"/>
    <p:sldId id="521" r:id="rId73"/>
    <p:sldId id="680" r:id="rId74"/>
    <p:sldId id="681" r:id="rId75"/>
    <p:sldId id="462" r:id="rId76"/>
    <p:sldId id="456" r:id="rId77"/>
    <p:sldId id="436" r:id="rId78"/>
    <p:sldId id="682" r:id="rId79"/>
    <p:sldId id="683" r:id="rId80"/>
    <p:sldId id="533" r:id="rId81"/>
    <p:sldId id="506" r:id="rId82"/>
    <p:sldId id="552" r:id="rId83"/>
    <p:sldId id="684" r:id="rId84"/>
  </p:sldIdLst>
  <p:sldSz cx="9144000" cy="6858000" type="screen4x3"/>
  <p:notesSz cx="6796088" cy="992505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u="sng" kern="1200">
        <a:solidFill>
          <a:schemeClr val="bg1"/>
        </a:solidFill>
        <a:latin typeface="Arial" panose="020B0604020202020204" pitchFamily="34" charset="0"/>
        <a:ea typeface="ＭＳ Ｐゴシック" panose="020B0600070205080204" pitchFamily="34" charset="-128"/>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u="sng" kern="1200">
        <a:solidFill>
          <a:schemeClr val="bg1"/>
        </a:solidFill>
        <a:latin typeface="Arial" panose="020B0604020202020204" pitchFamily="34" charset="0"/>
        <a:ea typeface="ＭＳ Ｐゴシック" panose="020B0600070205080204" pitchFamily="34" charset="-128"/>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u="sng" kern="1200">
        <a:solidFill>
          <a:schemeClr val="bg1"/>
        </a:solidFill>
        <a:latin typeface="Arial" panose="020B0604020202020204" pitchFamily="34" charset="0"/>
        <a:ea typeface="ＭＳ Ｐゴシック" panose="020B0600070205080204" pitchFamily="34" charset="-128"/>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u="sng" kern="1200">
        <a:solidFill>
          <a:schemeClr val="bg1"/>
        </a:solidFill>
        <a:latin typeface="Arial" panose="020B0604020202020204" pitchFamily="34" charset="0"/>
        <a:ea typeface="ＭＳ Ｐゴシック" panose="020B0600070205080204" pitchFamily="34" charset="-128"/>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u="sng"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u="sng"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u="sng"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u="sng"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u="sng" kern="1200">
        <a:solidFill>
          <a:schemeClr val="bg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FF"/>
    <a:srgbClr val="00EA00"/>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31"/>
    <p:restoredTop sz="75037"/>
  </p:normalViewPr>
  <p:slideViewPr>
    <p:cSldViewPr>
      <p:cViewPr varScale="1">
        <p:scale>
          <a:sx n="85" d="100"/>
          <a:sy n="85" d="100"/>
        </p:scale>
        <p:origin x="2120" y="176"/>
      </p:cViewPr>
      <p:guideLst>
        <p:guide orient="horz" pos="2160"/>
        <p:guide pos="2880"/>
      </p:guideLst>
    </p:cSldViewPr>
  </p:slideViewPr>
  <p:outlineViewPr>
    <p:cViewPr varScale="1">
      <p:scale>
        <a:sx n="170" d="200"/>
        <a:sy n="170" d="200"/>
      </p:scale>
      <p:origin x="-144"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68" d="100"/>
          <a:sy n="68" d="100"/>
        </p:scale>
        <p:origin x="2488" y="21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49688" y="0"/>
            <a:ext cx="2944812" cy="49688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9428163"/>
            <a:ext cx="2944813" cy="4968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49688" y="9428163"/>
            <a:ext cx="2944812" cy="496887"/>
          </a:xfrm>
          <a:prstGeom prst="rect">
            <a:avLst/>
          </a:prstGeom>
        </p:spPr>
        <p:txBody>
          <a:bodyPr vert="horz" lIns="91440" tIns="45720" rIns="91440" bIns="45720" rtlCol="0" anchor="b"/>
          <a:lstStyle>
            <a:lvl1pPr algn="r">
              <a:defRPr sz="1200"/>
            </a:lvl1pPr>
          </a:lstStyle>
          <a:p>
            <a:fld id="{ABA989EE-CE9A-AA4B-BD6E-E8ED2A1E798B}" type="slidenum">
              <a:rPr lang="en-US" u="none" smtClean="0"/>
              <a:t>‹#›</a:t>
            </a:fld>
            <a:endParaRPr lang="en-US" u="none" dirty="0"/>
          </a:p>
        </p:txBody>
      </p:sp>
    </p:spTree>
    <p:extLst>
      <p:ext uri="{BB962C8B-B14F-4D97-AF65-F5344CB8AC3E}">
        <p14:creationId xmlns:p14="http://schemas.microsoft.com/office/powerpoint/2010/main" val="57118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AutoShape 1"/>
          <p:cNvSpPr>
            <a:spLocks noChangeArrowheads="1"/>
          </p:cNvSpPr>
          <p:nvPr/>
        </p:nvSpPr>
        <p:spPr bwMode="auto">
          <a:xfrm>
            <a:off x="0" y="0"/>
            <a:ext cx="6796088" cy="9925050"/>
          </a:xfrm>
          <a:prstGeom prst="roundRect">
            <a:avLst>
              <a:gd name="adj" fmla="val 23"/>
            </a:avLst>
          </a:prstGeom>
          <a:solidFill>
            <a:srgbClr val="FFFFFF"/>
          </a:solidFill>
          <a:ln>
            <a:noFill/>
          </a:ln>
          <a:effectLst/>
          <a:extLst>
            <a:ext uri="{91240B29-F687-4f45-9708-019B960494DF}">
              <a14:hiddenLine xmlns:a14="http://schemas.microsoft.com/office/drawing/2010/main" xmlns="" w="9360" cap="sq">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GB" dirty="0"/>
          </a:p>
        </p:txBody>
      </p:sp>
      <p:sp>
        <p:nvSpPr>
          <p:cNvPr id="6146" name="AutoShape 2"/>
          <p:cNvSpPr>
            <a:spLocks noChangeArrowheads="1"/>
          </p:cNvSpPr>
          <p:nvPr/>
        </p:nvSpPr>
        <p:spPr bwMode="auto">
          <a:xfrm>
            <a:off x="0" y="0"/>
            <a:ext cx="6796088" cy="992505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GB" dirty="0"/>
          </a:p>
        </p:txBody>
      </p:sp>
      <p:sp>
        <p:nvSpPr>
          <p:cNvPr id="6147" name="Text Box 3"/>
          <p:cNvSpPr txBox="1">
            <a:spLocks noChangeArrowheads="1"/>
          </p:cNvSpPr>
          <p:nvPr/>
        </p:nvSpPr>
        <p:spPr bwMode="auto">
          <a:xfrm>
            <a:off x="0" y="0"/>
            <a:ext cx="2946400" cy="496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GB" dirty="0"/>
          </a:p>
        </p:txBody>
      </p:sp>
      <p:sp>
        <p:nvSpPr>
          <p:cNvPr id="6148" name="Text Box 4"/>
          <p:cNvSpPr txBox="1">
            <a:spLocks noChangeArrowheads="1"/>
          </p:cNvSpPr>
          <p:nvPr/>
        </p:nvSpPr>
        <p:spPr bwMode="auto">
          <a:xfrm>
            <a:off x="3849688" y="0"/>
            <a:ext cx="2946400" cy="496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GB" dirty="0"/>
          </a:p>
        </p:txBody>
      </p:sp>
      <p:sp>
        <p:nvSpPr>
          <p:cNvPr id="6149" name="Rectangle 5"/>
          <p:cNvSpPr>
            <a:spLocks noGrp="1" noRot="1" noChangeAspect="1" noChangeArrowheads="1"/>
          </p:cNvSpPr>
          <p:nvPr>
            <p:ph type="sldImg"/>
          </p:nvPr>
        </p:nvSpPr>
        <p:spPr bwMode="auto">
          <a:xfrm>
            <a:off x="917575" y="744538"/>
            <a:ext cx="4959350" cy="3719512"/>
          </a:xfrm>
          <a:prstGeom prst="rect">
            <a:avLst/>
          </a:prstGeom>
          <a:noFill/>
          <a:ln w="9360" cap="sq">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sp>
      <p:sp>
        <p:nvSpPr>
          <p:cNvPr id="6150" name="Rectangle 6"/>
          <p:cNvSpPr>
            <a:spLocks noGrp="1" noChangeArrowheads="1"/>
          </p:cNvSpPr>
          <p:nvPr>
            <p:ph type="body"/>
          </p:nvPr>
        </p:nvSpPr>
        <p:spPr bwMode="auto">
          <a:xfrm>
            <a:off x="679450" y="4714875"/>
            <a:ext cx="5435600" cy="4464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altLang="en-US"/>
          </a:p>
        </p:txBody>
      </p:sp>
      <p:sp>
        <p:nvSpPr>
          <p:cNvPr id="6151" name="Text Box 7"/>
          <p:cNvSpPr txBox="1">
            <a:spLocks noChangeArrowheads="1"/>
          </p:cNvSpPr>
          <p:nvPr/>
        </p:nvSpPr>
        <p:spPr bwMode="auto">
          <a:xfrm>
            <a:off x="0" y="9428163"/>
            <a:ext cx="2946400" cy="496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GB" dirty="0"/>
          </a:p>
        </p:txBody>
      </p:sp>
      <p:sp>
        <p:nvSpPr>
          <p:cNvPr id="6152" name="Rectangle 8"/>
          <p:cNvSpPr>
            <a:spLocks noGrp="1" noChangeArrowheads="1"/>
          </p:cNvSpPr>
          <p:nvPr>
            <p:ph type="sldNum"/>
          </p:nvPr>
        </p:nvSpPr>
        <p:spPr bwMode="auto">
          <a:xfrm>
            <a:off x="3849688" y="9428163"/>
            <a:ext cx="2943225" cy="493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panose="020B0604020202020204" pitchFamily="34" charset="0"/>
              </a:defRPr>
            </a:lvl1pPr>
          </a:lstStyle>
          <a:p>
            <a:fld id="{60CA9950-BA5E-4950-8F9C-6CE0961AEEC6}" type="slidenum">
              <a:rPr lang="en-US" altLang="en-US"/>
              <a:pPr/>
              <a:t>‹#›</a:t>
            </a:fld>
            <a:endParaRPr lang="en-US" altLang="en-US" dirty="0"/>
          </a:p>
        </p:txBody>
      </p:sp>
    </p:spTree>
    <p:extLst>
      <p:ext uri="{BB962C8B-B14F-4D97-AF65-F5344CB8AC3E}">
        <p14:creationId xmlns:p14="http://schemas.microsoft.com/office/powerpoint/2010/main" val="4193547394"/>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B66EC9E6-20C2-5D49-BA97-F8BAD9CC6233}"/>
              </a:ext>
            </a:extLst>
          </p:cNvPr>
          <p:cNvSpPr>
            <a:spLocks noGrp="1" noRot="1" noChangeAspect="1" noChangeArrowheads="1" noTextEdit="1"/>
          </p:cNvSpPr>
          <p:nvPr>
            <p:ph type="sldImg"/>
          </p:nvPr>
        </p:nvSpPr>
        <p:spPr>
          <a:ln/>
        </p:spPr>
      </p:sp>
      <p:sp>
        <p:nvSpPr>
          <p:cNvPr id="20482" name="Notes Placeholder 2">
            <a:extLst>
              <a:ext uri="{FF2B5EF4-FFF2-40B4-BE49-F238E27FC236}">
                <a16:creationId xmlns:a16="http://schemas.microsoft.com/office/drawing/2014/main" id="{F7C60293-D9D9-6749-AB1A-171EB11C42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Give a range of packs of cards to each table and ask them to explore.  Use a pack of cards with your partner and sort into the three headings.  When ready on your table, rotate round so that each pair has a new arrangement to look at and discuss whether you agree or not. (15mins)</a:t>
            </a:r>
          </a:p>
        </p:txBody>
      </p:sp>
      <p:sp>
        <p:nvSpPr>
          <p:cNvPr id="20483" name="Slide Number Placeholder 3">
            <a:extLst>
              <a:ext uri="{FF2B5EF4-FFF2-40B4-BE49-F238E27FC236}">
                <a16:creationId xmlns:a16="http://schemas.microsoft.com/office/drawing/2014/main" id="{412950B7-1BC3-F448-AA35-24B276B9D0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9EB7E98-AA2E-7A4F-9432-09AE9F8D1203}" type="slidenum">
              <a:rPr lang="en-US" altLang="en-US"/>
              <a:pPr>
                <a:spcBef>
                  <a:spcPct val="0"/>
                </a:spcBef>
              </a:pPr>
              <a:t>1</a:t>
            </a:fld>
            <a:endParaRPr lang="en-US" altLang="en-US"/>
          </a:p>
        </p:txBody>
      </p:sp>
    </p:spTree>
    <p:extLst>
      <p:ext uri="{BB962C8B-B14F-4D97-AF65-F5344CB8AC3E}">
        <p14:creationId xmlns:p14="http://schemas.microsoft.com/office/powerpoint/2010/main" val="1688015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760BF744-F5A3-1D44-9445-990E177DBDD0}"/>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736331A9-2F7F-2B4A-9D83-467F5BECE7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This one has a good high ceiIing </a:t>
            </a:r>
          </a:p>
        </p:txBody>
      </p:sp>
      <p:sp>
        <p:nvSpPr>
          <p:cNvPr id="41987" name="Slide Number Placeholder 3">
            <a:extLst>
              <a:ext uri="{FF2B5EF4-FFF2-40B4-BE49-F238E27FC236}">
                <a16:creationId xmlns:a16="http://schemas.microsoft.com/office/drawing/2014/main" id="{12E86354-E690-5A4B-8C4B-C9432B072F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D18F072-CD8D-1A48-8B2E-BAC5AA03BACA}" type="slidenum">
              <a:rPr lang="en-US" altLang="en-US"/>
              <a:pPr>
                <a:spcBef>
                  <a:spcPct val="0"/>
                </a:spcBef>
              </a:pPr>
              <a:t>13</a:t>
            </a:fld>
            <a:endParaRPr lang="en-US" altLang="en-US"/>
          </a:p>
        </p:txBody>
      </p:sp>
    </p:spTree>
    <p:extLst>
      <p:ext uri="{BB962C8B-B14F-4D97-AF65-F5344CB8AC3E}">
        <p14:creationId xmlns:p14="http://schemas.microsoft.com/office/powerpoint/2010/main" val="2904624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D46C985E-85A9-644F-B9C1-8C74AA14E4C3}"/>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4AC8FCF0-4FFE-2A43-8A66-9CA32EE615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C859C3D0-B869-224B-AB1D-04F0F46158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1533AA8-8950-EB41-8726-F44DBDB7EE06}" type="slidenum">
              <a:rPr lang="en-US" altLang="en-US"/>
              <a:pPr>
                <a:spcBef>
                  <a:spcPct val="0"/>
                </a:spcBef>
              </a:pPr>
              <a:t>14</a:t>
            </a:fld>
            <a:endParaRPr lang="en-US" altLang="en-US"/>
          </a:p>
        </p:txBody>
      </p:sp>
    </p:spTree>
    <p:extLst>
      <p:ext uri="{BB962C8B-B14F-4D97-AF65-F5344CB8AC3E}">
        <p14:creationId xmlns:p14="http://schemas.microsoft.com/office/powerpoint/2010/main" val="629394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47D77B43-3D14-984F-8D65-FDF7BE7DEDFA}"/>
              </a:ext>
            </a:extLst>
          </p:cNvPr>
          <p:cNvSpPr>
            <a:spLocks noGrp="1" noRot="1" noChangeAspect="1" noChangeArrowheads="1" noTextEdit="1"/>
          </p:cNvSpPr>
          <p:nvPr>
            <p:ph type="sldImg"/>
          </p:nvPr>
        </p:nvSpPr>
        <p:spPr>
          <a:ln/>
        </p:spPr>
      </p:sp>
      <p:sp>
        <p:nvSpPr>
          <p:cNvPr id="46082" name="Notes Placeholder 2">
            <a:extLst>
              <a:ext uri="{FF2B5EF4-FFF2-40B4-BE49-F238E27FC236}">
                <a16:creationId xmlns:a16="http://schemas.microsoft.com/office/drawing/2014/main" id="{E0DBFF66-4EFB-9A4D-85E0-984D1C0A11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tLang="en-US">
                <a:latin typeface="Arial" panose="020B0604020202020204" pitchFamily="34" charset="0"/>
                <a:ea typeface="ＭＳ Ｐゴシック" panose="020B0600070205080204" pitchFamily="34" charset="-128"/>
              </a:rPr>
              <a:t>NB remind delegates about id numbers</a:t>
            </a:r>
          </a:p>
          <a:p>
            <a:pPr marL="228600" indent="-228600">
              <a:buFontTx/>
              <a:buAutoNum type="arabicPeriod"/>
            </a:pPr>
            <a:endParaRPr lang="en-US" altLang="en-US">
              <a:latin typeface="Arial" panose="020B0604020202020204" pitchFamily="34" charset="0"/>
              <a:ea typeface="ＭＳ Ｐゴシック" panose="020B0600070205080204" pitchFamily="34" charset="-128"/>
            </a:endParaRPr>
          </a:p>
          <a:p>
            <a:pPr marL="228600" indent="-228600">
              <a:buFontTx/>
              <a:buAutoNum type="arabicPeriod"/>
            </a:pPr>
            <a:r>
              <a:rPr lang="en-US" altLang="en-US">
                <a:latin typeface="Arial" panose="020B0604020202020204" pitchFamily="34" charset="0"/>
                <a:ea typeface="ＭＳ Ｐゴシック" panose="020B0600070205080204" pitchFamily="34" charset="-128"/>
              </a:rPr>
              <a:t>Have a go</a:t>
            </a:r>
          </a:p>
          <a:p>
            <a:pPr marL="228600" indent="-228600">
              <a:buFontTx/>
              <a:buAutoNum type="arabicPeriod"/>
            </a:pPr>
            <a:r>
              <a:rPr lang="en-US" altLang="en-US">
                <a:latin typeface="Arial" panose="020B0604020202020204" pitchFamily="34" charset="0"/>
                <a:ea typeface="ＭＳ Ｐゴシック" panose="020B0600070205080204" pitchFamily="34" charset="-128"/>
              </a:rPr>
              <a:t>Have a second go</a:t>
            </a:r>
          </a:p>
        </p:txBody>
      </p:sp>
      <p:sp>
        <p:nvSpPr>
          <p:cNvPr id="46083" name="Slide Number Placeholder 3">
            <a:extLst>
              <a:ext uri="{FF2B5EF4-FFF2-40B4-BE49-F238E27FC236}">
                <a16:creationId xmlns:a16="http://schemas.microsoft.com/office/drawing/2014/main" id="{F68C4D38-FFF0-4B40-B4BC-BB8D36388C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D74179C-66C3-D449-80DE-FEF12781F361}" type="slidenum">
              <a:rPr lang="en-US" altLang="en-US"/>
              <a:pPr>
                <a:spcBef>
                  <a:spcPct val="0"/>
                </a:spcBef>
              </a:pPr>
              <a:t>15</a:t>
            </a:fld>
            <a:endParaRPr lang="en-US" altLang="en-US"/>
          </a:p>
        </p:txBody>
      </p:sp>
    </p:spTree>
    <p:extLst>
      <p:ext uri="{BB962C8B-B14F-4D97-AF65-F5344CB8AC3E}">
        <p14:creationId xmlns:p14="http://schemas.microsoft.com/office/powerpoint/2010/main" val="3244710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6BA4384F-0E15-B24F-9941-D31E318D3746}"/>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3F18D313-AB7F-674D-8527-94CFB50839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tLang="en-US">
                <a:latin typeface="Arial" panose="020B0604020202020204" pitchFamily="34" charset="0"/>
                <a:ea typeface="ＭＳ Ｐゴシック" panose="020B0600070205080204" pitchFamily="34" charset="-128"/>
              </a:rPr>
              <a:t>NB remind delegates about id numbers</a:t>
            </a:r>
          </a:p>
          <a:p>
            <a:pPr marL="228600" indent="-228600">
              <a:buFontTx/>
              <a:buAutoNum type="arabicPeriod"/>
            </a:pPr>
            <a:endParaRPr lang="en-US" altLang="en-US">
              <a:latin typeface="Arial" panose="020B0604020202020204" pitchFamily="34" charset="0"/>
              <a:ea typeface="ＭＳ Ｐゴシック" panose="020B0600070205080204" pitchFamily="34" charset="-128"/>
            </a:endParaRPr>
          </a:p>
          <a:p>
            <a:pPr marL="228600" indent="-228600">
              <a:buFontTx/>
              <a:buAutoNum type="arabicPeriod"/>
            </a:pPr>
            <a:r>
              <a:rPr lang="en-US" altLang="en-US">
                <a:latin typeface="Arial" panose="020B0604020202020204" pitchFamily="34" charset="0"/>
                <a:ea typeface="ＭＳ Ｐゴシック" panose="020B0600070205080204" pitchFamily="34" charset="-128"/>
              </a:rPr>
              <a:t>Have a go</a:t>
            </a:r>
          </a:p>
          <a:p>
            <a:pPr marL="228600" indent="-228600">
              <a:buFontTx/>
              <a:buAutoNum type="arabicPeriod"/>
            </a:pPr>
            <a:r>
              <a:rPr lang="en-US" altLang="en-US">
                <a:latin typeface="Arial" panose="020B0604020202020204" pitchFamily="34" charset="0"/>
                <a:ea typeface="ＭＳ Ｐゴシック" panose="020B0600070205080204" pitchFamily="34" charset="-128"/>
              </a:rPr>
              <a:t>Have a second go</a:t>
            </a:r>
          </a:p>
        </p:txBody>
      </p:sp>
      <p:sp>
        <p:nvSpPr>
          <p:cNvPr id="48131" name="Slide Number Placeholder 3">
            <a:extLst>
              <a:ext uri="{FF2B5EF4-FFF2-40B4-BE49-F238E27FC236}">
                <a16:creationId xmlns:a16="http://schemas.microsoft.com/office/drawing/2014/main" id="{E761F4DC-2DAC-194F-A978-B25F199B2E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6608AD0-9D65-C84E-B7FC-53DEC5A6AD72}" type="slidenum">
              <a:rPr lang="en-US" altLang="en-US"/>
              <a:pPr>
                <a:spcBef>
                  <a:spcPct val="0"/>
                </a:spcBef>
              </a:pPr>
              <a:t>16</a:t>
            </a:fld>
            <a:endParaRPr lang="en-US" altLang="en-US"/>
          </a:p>
        </p:txBody>
      </p:sp>
    </p:spTree>
    <p:extLst>
      <p:ext uri="{BB962C8B-B14F-4D97-AF65-F5344CB8AC3E}">
        <p14:creationId xmlns:p14="http://schemas.microsoft.com/office/powerpoint/2010/main" val="4209440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81A277FC-2B64-7C4D-AB46-BCF52E6BCAE5}"/>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A78E0525-0B6C-BB44-8BB5-A6BDEDF6B6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7CC24A7A-CC42-1C4B-BE97-406E68B574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61442F8-08E4-F941-80C0-A7E2F8BF32CC}" type="slidenum">
              <a:rPr lang="en-US" altLang="en-US"/>
              <a:pPr>
                <a:spcBef>
                  <a:spcPct val="0"/>
                </a:spcBef>
              </a:pPr>
              <a:t>17</a:t>
            </a:fld>
            <a:endParaRPr lang="en-US" altLang="en-US"/>
          </a:p>
        </p:txBody>
      </p:sp>
    </p:spTree>
    <p:extLst>
      <p:ext uri="{BB962C8B-B14F-4D97-AF65-F5344CB8AC3E}">
        <p14:creationId xmlns:p14="http://schemas.microsoft.com/office/powerpoint/2010/main" val="2616834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523986D9-88B0-E74B-AAC8-B6DB95E43353}"/>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1FCF74FC-2E13-334D-AC0C-A17C0A171D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2227" name="Slide Number Placeholder 3">
            <a:extLst>
              <a:ext uri="{FF2B5EF4-FFF2-40B4-BE49-F238E27FC236}">
                <a16:creationId xmlns:a16="http://schemas.microsoft.com/office/drawing/2014/main" id="{E8FCCA04-E1AA-2D4D-AD10-8E656BBB45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3F292FD-BCBC-354A-847C-6BB0293CE750}" type="slidenum">
              <a:rPr lang="en-US" altLang="en-US"/>
              <a:pPr>
                <a:spcBef>
                  <a:spcPct val="0"/>
                </a:spcBef>
              </a:pPr>
              <a:t>18</a:t>
            </a:fld>
            <a:endParaRPr lang="en-US" altLang="en-US"/>
          </a:p>
        </p:txBody>
      </p:sp>
    </p:spTree>
    <p:extLst>
      <p:ext uri="{BB962C8B-B14F-4D97-AF65-F5344CB8AC3E}">
        <p14:creationId xmlns:p14="http://schemas.microsoft.com/office/powerpoint/2010/main" val="809618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B2CB7331-2500-FC46-A33A-8FE80FDE541B}"/>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C70AEB79-5F24-4946-96D5-C0C2260C26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Draw out particular group skills that the task demanded</a:t>
            </a:r>
          </a:p>
          <a:p>
            <a:endParaRPr lang="en-US" altLang="en-US">
              <a:latin typeface="Arial" panose="020B0604020202020204" pitchFamily="34" charset="0"/>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06AB852E-7A1B-064B-9EE3-41F96ED04D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324867C-1D29-D94B-84A5-64B210477204}" type="slidenum">
              <a:rPr lang="en-US" altLang="en-US"/>
              <a:pPr>
                <a:spcBef>
                  <a:spcPct val="0"/>
                </a:spcBef>
              </a:pPr>
              <a:t>19</a:t>
            </a:fld>
            <a:endParaRPr lang="en-US" altLang="en-US"/>
          </a:p>
        </p:txBody>
      </p:sp>
    </p:spTree>
    <p:extLst>
      <p:ext uri="{BB962C8B-B14F-4D97-AF65-F5344CB8AC3E}">
        <p14:creationId xmlns:p14="http://schemas.microsoft.com/office/powerpoint/2010/main" val="95868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11DDCE2F-D0CB-0E43-92A5-5E7B99D58A32}"/>
              </a:ext>
            </a:extLst>
          </p:cNvPr>
          <p:cNvSpPr>
            <a:spLocks noGrp="1" noRot="1" noChangeAspect="1" noChangeArrowheads="1" noTextEdit="1"/>
          </p:cNvSpPr>
          <p:nvPr>
            <p:ph type="sldImg"/>
          </p:nvPr>
        </p:nvSpPr>
        <p:spPr>
          <a:ln/>
        </p:spPr>
      </p:sp>
      <p:sp>
        <p:nvSpPr>
          <p:cNvPr id="56322" name="Notes Placeholder 2">
            <a:extLst>
              <a:ext uri="{FF2B5EF4-FFF2-40B4-BE49-F238E27FC236}">
                <a16:creationId xmlns:a16="http://schemas.microsoft.com/office/drawing/2014/main" id="{3A137C1D-29E3-2445-95FB-97487A28892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6323" name="Slide Number Placeholder 3">
            <a:extLst>
              <a:ext uri="{FF2B5EF4-FFF2-40B4-BE49-F238E27FC236}">
                <a16:creationId xmlns:a16="http://schemas.microsoft.com/office/drawing/2014/main" id="{68830036-69B4-D147-937F-576C1797B0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55FD7A8-AF74-5348-8EFF-9EB5EA305E08}" type="slidenum">
              <a:rPr lang="en-US" altLang="en-US"/>
              <a:pPr>
                <a:spcBef>
                  <a:spcPct val="0"/>
                </a:spcBef>
              </a:pPr>
              <a:t>20</a:t>
            </a:fld>
            <a:endParaRPr lang="en-US" altLang="en-US"/>
          </a:p>
        </p:txBody>
      </p:sp>
    </p:spTree>
    <p:extLst>
      <p:ext uri="{BB962C8B-B14F-4D97-AF65-F5344CB8AC3E}">
        <p14:creationId xmlns:p14="http://schemas.microsoft.com/office/powerpoint/2010/main" val="4183886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B4E0325C-D5FB-6741-BBDF-CC54CDE2E604}"/>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5EE89A64-F8B9-0742-BA9F-EAE015F7E4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How would we engage all learners? This rich task might need differentiating for different children e.g. through different grid, different number cards NB same processes for all children though</a:t>
            </a:r>
          </a:p>
          <a:p>
            <a:r>
              <a:rPr lang="en-US" altLang="en-US">
                <a:latin typeface="Arial" panose="020B0604020202020204" pitchFamily="34" charset="0"/>
                <a:ea typeface="ＭＳ Ｐゴシック" panose="020B0600070205080204" pitchFamily="34" charset="-128"/>
              </a:rPr>
              <a:t>Digging deeper – convincing others that you have all the different ways (see later in session for proof)</a:t>
            </a:r>
          </a:p>
          <a:p>
            <a:r>
              <a:rPr lang="en-US" altLang="en-US">
                <a:latin typeface="Arial" panose="020B0604020202020204" pitchFamily="34" charset="0"/>
                <a:ea typeface="ＭＳ Ｐゴシック" panose="020B0600070205080204" pitchFamily="34" charset="-128"/>
              </a:rPr>
              <a:t>Landmarks?</a:t>
            </a:r>
          </a:p>
          <a:p>
            <a:r>
              <a:rPr lang="en-US" altLang="en-US">
                <a:latin typeface="Arial" panose="020B0604020202020204" pitchFamily="34" charset="0"/>
                <a:ea typeface="ＭＳ Ｐゴシック" panose="020B0600070205080204" pitchFamily="34" charset="-128"/>
              </a:rPr>
              <a:t>Processes in terms of the rope:  procedural fluency, adaptive reasoning, productive disposition (in terms of being determined)</a:t>
            </a:r>
          </a:p>
        </p:txBody>
      </p:sp>
      <p:sp>
        <p:nvSpPr>
          <p:cNvPr id="59395" name="Slide Number Placeholder 3">
            <a:extLst>
              <a:ext uri="{FF2B5EF4-FFF2-40B4-BE49-F238E27FC236}">
                <a16:creationId xmlns:a16="http://schemas.microsoft.com/office/drawing/2014/main" id="{EE2DFCF8-E035-BC40-9777-5ADC857011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F23B63E-99F9-BB43-B738-F001B5847A22}" type="slidenum">
              <a:rPr lang="en-US" altLang="en-US"/>
              <a:pPr>
                <a:spcBef>
                  <a:spcPct val="0"/>
                </a:spcBef>
              </a:pPr>
              <a:t>22</a:t>
            </a:fld>
            <a:endParaRPr lang="en-US" altLang="en-US"/>
          </a:p>
        </p:txBody>
      </p:sp>
    </p:spTree>
    <p:extLst>
      <p:ext uri="{BB962C8B-B14F-4D97-AF65-F5344CB8AC3E}">
        <p14:creationId xmlns:p14="http://schemas.microsoft.com/office/powerpoint/2010/main" val="1914833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547CF8FA-42F0-9D47-B4E5-A0A0E8C3FFAA}"/>
              </a:ext>
            </a:extLst>
          </p:cNvPr>
          <p:cNvSpPr>
            <a:spLocks noGrp="1" noRot="1" noChangeAspect="1" noChangeArrowheads="1" noTextEdit="1"/>
          </p:cNvSpPr>
          <p:nvPr>
            <p:ph type="sldImg"/>
          </p:nvPr>
        </p:nvSpPr>
        <p:spPr>
          <a:ln/>
        </p:spPr>
      </p:sp>
      <p:sp>
        <p:nvSpPr>
          <p:cNvPr id="61442" name="Notes Placeholder 2">
            <a:extLst>
              <a:ext uri="{FF2B5EF4-FFF2-40B4-BE49-F238E27FC236}">
                <a16:creationId xmlns:a16="http://schemas.microsoft.com/office/drawing/2014/main" id="{D64D8D58-E73C-CD4B-84CB-046C9AAB1E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61443" name="Slide Number Placeholder 3">
            <a:extLst>
              <a:ext uri="{FF2B5EF4-FFF2-40B4-BE49-F238E27FC236}">
                <a16:creationId xmlns:a16="http://schemas.microsoft.com/office/drawing/2014/main" id="{BBAF3CB7-B10E-264E-8DA9-1CD426B7B6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456FF1B-0270-964D-B315-DBD8B6BF80E2}" type="slidenum">
              <a:rPr lang="en-US" altLang="en-US"/>
              <a:pPr>
                <a:spcBef>
                  <a:spcPct val="0"/>
                </a:spcBef>
              </a:pPr>
              <a:t>23</a:t>
            </a:fld>
            <a:endParaRPr lang="en-US" altLang="en-US"/>
          </a:p>
        </p:txBody>
      </p:sp>
    </p:spTree>
    <p:extLst>
      <p:ext uri="{BB962C8B-B14F-4D97-AF65-F5344CB8AC3E}">
        <p14:creationId xmlns:p14="http://schemas.microsoft.com/office/powerpoint/2010/main" val="2294478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77350126-AFAD-EA44-91AD-9F776796729F}"/>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5B6F7566-6D9C-6644-AFAC-3595A2108E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Put up and ask to discuss on tables, referring to progression of reasoning. </a:t>
            </a:r>
          </a:p>
          <a:p>
            <a:r>
              <a:rPr lang="en-US" altLang="en-US">
                <a:latin typeface="Arial" panose="020B0604020202020204" pitchFamily="34" charset="0"/>
                <a:ea typeface="ＭＳ Ｐゴシック" panose="020B0600070205080204" pitchFamily="34" charset="-128"/>
              </a:rPr>
              <a:t>Examples of things they might hear in a classroom. Illustrate proof by counter example when it arises.</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Repeat the sorting of your set and then moving on to critique another once more, paying particular attention to opportunities for proof by counter example. (10mins)</a:t>
            </a:r>
          </a:p>
          <a:p>
            <a:endParaRPr lang="en-US" altLang="en-US">
              <a:latin typeface="Arial" panose="020B0604020202020204" pitchFamily="34" charset="0"/>
              <a:ea typeface="ＭＳ Ｐゴシック" panose="020B0600070205080204" pitchFamily="34" charset="-128"/>
            </a:endParaRPr>
          </a:p>
        </p:txBody>
      </p:sp>
      <p:sp>
        <p:nvSpPr>
          <p:cNvPr id="22531" name="Slide Number Placeholder 3">
            <a:extLst>
              <a:ext uri="{FF2B5EF4-FFF2-40B4-BE49-F238E27FC236}">
                <a16:creationId xmlns:a16="http://schemas.microsoft.com/office/drawing/2014/main" id="{6F8B9E0C-59F8-6949-9F26-F443FDFAD3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6FABBF9-E53A-084A-905A-66B062FFF785}" type="slidenum">
              <a:rPr lang="en-US" altLang="en-US"/>
              <a:pPr>
                <a:spcBef>
                  <a:spcPct val="0"/>
                </a:spcBef>
              </a:pPr>
              <a:t>2</a:t>
            </a:fld>
            <a:endParaRPr lang="en-US" altLang="en-US"/>
          </a:p>
        </p:txBody>
      </p:sp>
    </p:spTree>
    <p:extLst>
      <p:ext uri="{BB962C8B-B14F-4D97-AF65-F5344CB8AC3E}">
        <p14:creationId xmlns:p14="http://schemas.microsoft.com/office/powerpoint/2010/main" val="1590409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F4D5EFA2-4F67-D84F-B5A5-585494694C3D}"/>
              </a:ext>
            </a:extLst>
          </p:cNvPr>
          <p:cNvSpPr>
            <a:spLocks noGrp="1" noRot="1" noChangeAspect="1" noChangeArrowheads="1" noTextEdit="1"/>
          </p:cNvSpPr>
          <p:nvPr>
            <p:ph type="sldImg"/>
          </p:nvPr>
        </p:nvSpPr>
        <p:spPr>
          <a:ln/>
        </p:spPr>
      </p:sp>
      <p:sp>
        <p:nvSpPr>
          <p:cNvPr id="63490" name="Notes Placeholder 2">
            <a:extLst>
              <a:ext uri="{FF2B5EF4-FFF2-40B4-BE49-F238E27FC236}">
                <a16:creationId xmlns:a16="http://schemas.microsoft.com/office/drawing/2014/main" id="{D0D6320E-61C1-A644-B8D6-A55A4EF3BD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Think about other food types – choose something that you would like to bring to the picnic and how it would be shared.</a:t>
            </a:r>
          </a:p>
          <a:p>
            <a:r>
              <a:rPr lang="en-US" altLang="en-US">
                <a:latin typeface="Arial" panose="020B0604020202020204" pitchFamily="34" charset="0"/>
                <a:ea typeface="ＭＳ Ｐゴシック" panose="020B0600070205080204" pitchFamily="34" charset="-128"/>
              </a:rPr>
              <a:t>Link to ‘</a:t>
            </a:r>
            <a:r>
              <a:rPr lang="en-US" altLang="ja-JP">
                <a:latin typeface="Arial" panose="020B0604020202020204" pitchFamily="34" charset="0"/>
                <a:ea typeface="ＭＳ Ｐゴシック" panose="020B0600070205080204" pitchFamily="34" charset="-128"/>
              </a:rPr>
              <a:t>Maths Story</a:t>
            </a:r>
            <a:r>
              <a:rPr lang="en-US"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in Early Years section</a:t>
            </a:r>
            <a:endParaRPr lang="en-US" altLang="en-US">
              <a:latin typeface="Arial" panose="020B0604020202020204" pitchFamily="34" charset="0"/>
              <a:ea typeface="ＭＳ Ｐゴシック" panose="020B0600070205080204" pitchFamily="34" charset="-128"/>
            </a:endParaRPr>
          </a:p>
        </p:txBody>
      </p:sp>
      <p:sp>
        <p:nvSpPr>
          <p:cNvPr id="63491" name="Slide Number Placeholder 3">
            <a:extLst>
              <a:ext uri="{FF2B5EF4-FFF2-40B4-BE49-F238E27FC236}">
                <a16:creationId xmlns:a16="http://schemas.microsoft.com/office/drawing/2014/main" id="{63163404-154F-B74E-B908-269D9D0C9F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0A9FBC5-6DFB-0A4F-AB5A-7857CC5FA4C7}" type="slidenum">
              <a:rPr lang="en-US" altLang="en-US"/>
              <a:pPr>
                <a:spcBef>
                  <a:spcPct val="0"/>
                </a:spcBef>
              </a:pPr>
              <a:t>24</a:t>
            </a:fld>
            <a:endParaRPr lang="en-US" altLang="en-US"/>
          </a:p>
        </p:txBody>
      </p:sp>
    </p:spTree>
    <p:extLst>
      <p:ext uri="{BB962C8B-B14F-4D97-AF65-F5344CB8AC3E}">
        <p14:creationId xmlns:p14="http://schemas.microsoft.com/office/powerpoint/2010/main" val="821191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fld id="{60CA9950-BA5E-4950-8F9C-6CE0961AEEC6}" type="slidenum">
              <a:rPr lang="en-US" altLang="en-US" smtClean="0"/>
              <a:pPr/>
              <a:t>25</a:t>
            </a:fld>
            <a:endParaRPr lang="en-US" altLang="en-US" dirty="0"/>
          </a:p>
        </p:txBody>
      </p:sp>
    </p:spTree>
    <p:extLst>
      <p:ext uri="{BB962C8B-B14F-4D97-AF65-F5344CB8AC3E}">
        <p14:creationId xmlns:p14="http://schemas.microsoft.com/office/powerpoint/2010/main" val="3111813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2EA4C681-19E6-2548-B75A-4968B65F1F85}"/>
              </a:ext>
            </a:extLst>
          </p:cNvPr>
          <p:cNvSpPr>
            <a:spLocks noGrp="1" noRot="1" noChangeAspect="1" noChangeArrowheads="1" noTextEdit="1"/>
          </p:cNvSpPr>
          <p:nvPr>
            <p:ph type="sldImg"/>
          </p:nvPr>
        </p:nvSpPr>
        <p:spPr>
          <a:ln/>
        </p:spPr>
      </p:sp>
      <p:sp>
        <p:nvSpPr>
          <p:cNvPr id="66562" name="Notes Placeholder 2">
            <a:extLst>
              <a:ext uri="{FF2B5EF4-FFF2-40B4-BE49-F238E27FC236}">
                <a16:creationId xmlns:a16="http://schemas.microsoft.com/office/drawing/2014/main" id="{B0F8A78D-B821-3F43-B576-2CF2E4CC90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Have a go several times, discuss what noticed as whole group</a:t>
            </a:r>
          </a:p>
          <a:p>
            <a:r>
              <a:rPr lang="en-US" altLang="en-US">
                <a:latin typeface="Arial" panose="020B0604020202020204" pitchFamily="34" charset="0"/>
                <a:ea typeface="ＭＳ Ｐゴシック" panose="020B0600070205080204" pitchFamily="34" charset="-128"/>
              </a:rPr>
              <a:t>Really nice context for proof. Exploring further examples means that strategies might emerge which </a:t>
            </a:r>
            <a:r>
              <a:rPr lang="en-US" altLang="en-US" i="1">
                <a:latin typeface="Arial" panose="020B0604020202020204" pitchFamily="34" charset="0"/>
                <a:ea typeface="ＭＳ Ｐゴシック" panose="020B0600070205080204" pitchFamily="34" charset="-128"/>
              </a:rPr>
              <a:t>always</a:t>
            </a:r>
            <a:r>
              <a:rPr lang="en-US" altLang="en-US">
                <a:latin typeface="Arial" panose="020B0604020202020204" pitchFamily="34" charset="0"/>
                <a:ea typeface="ＭＳ Ｐゴシック" panose="020B0600070205080204" pitchFamily="34" charset="-128"/>
              </a:rPr>
              <a:t> work, which is the essence of a generalisation).  Generalisation involves identifying the underlying structure.</a:t>
            </a:r>
          </a:p>
          <a:p>
            <a:r>
              <a:rPr lang="en-US" altLang="en-US">
                <a:latin typeface="Arial" panose="020B0604020202020204" pitchFamily="34" charset="0"/>
                <a:ea typeface="ＭＳ Ｐゴシック" panose="020B0600070205080204" pitchFamily="34" charset="-128"/>
              </a:rPr>
              <a:t>WHY YOU CAN’T DO 56? WHAT’S THE POINT OF 100?</a:t>
            </a:r>
          </a:p>
          <a:p>
            <a:r>
              <a:rPr lang="en-US" altLang="en-US">
                <a:latin typeface="Arial" panose="020B0604020202020204" pitchFamily="34" charset="0"/>
                <a:ea typeface="ＭＳ Ｐゴシック" panose="020B0600070205080204" pitchFamily="34" charset="-128"/>
              </a:rPr>
              <a:t>I think all numbers with digits the same are possible…oh no you can’t do 44!</a:t>
            </a:r>
          </a:p>
          <a:p>
            <a:endParaRPr lang="en-US" altLang="en-US">
              <a:latin typeface="Arial" panose="020B0604020202020204" pitchFamily="34" charset="0"/>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id="{2FCDC04E-0F0F-2B40-BCDC-37E95E4360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0D96781-4297-2B45-915D-305BCB63BAF7}" type="slidenum">
              <a:rPr lang="en-US" altLang="en-US"/>
              <a:pPr>
                <a:spcBef>
                  <a:spcPct val="0"/>
                </a:spcBef>
              </a:pPr>
              <a:t>26</a:t>
            </a:fld>
            <a:endParaRPr lang="en-US" altLang="en-US"/>
          </a:p>
        </p:txBody>
      </p:sp>
    </p:spTree>
    <p:extLst>
      <p:ext uri="{BB962C8B-B14F-4D97-AF65-F5344CB8AC3E}">
        <p14:creationId xmlns:p14="http://schemas.microsoft.com/office/powerpoint/2010/main" val="615403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A1DE5E31-DCDC-5142-B391-6831C5037026}"/>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F9DEB363-5981-D04B-B3D3-DFC296EB15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Have a go at Fraction Match and Doughnut Percents – see next slide (latter includes fractions, decimals and percentages)</a:t>
            </a:r>
          </a:p>
          <a:p>
            <a:r>
              <a:rPr lang="en-US" altLang="en-US" dirty="0">
                <a:latin typeface="Arial" panose="020B0604020202020204" pitchFamily="34" charset="0"/>
                <a:ea typeface="ＭＳ Ｐゴシック" panose="020B0600070205080204" pitchFamily="34" charset="-128"/>
              </a:rPr>
              <a:t>Draw out particular group skills that the task demanded</a:t>
            </a:r>
          </a:p>
          <a:p>
            <a:r>
              <a:rPr lang="en-US" altLang="en-US" dirty="0">
                <a:latin typeface="Arial" panose="020B0604020202020204" pitchFamily="34" charset="0"/>
                <a:ea typeface="ＭＳ Ｐゴシック" panose="020B0600070205080204" pitchFamily="34" charset="-128"/>
              </a:rPr>
              <a:t>See further slides for image of actual cards</a:t>
            </a:r>
          </a:p>
          <a:p>
            <a:endParaRPr lang="en-US" altLang="en-US" dirty="0">
              <a:latin typeface="Arial" panose="020B0604020202020204" pitchFamily="34" charset="0"/>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743B6FF7-53BB-C84C-B67E-8F3687BB8F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90038F9-4807-094F-976E-BE93E27E1B5B}" type="slidenum">
              <a:rPr lang="en-US" altLang="en-US"/>
              <a:pPr>
                <a:spcBef>
                  <a:spcPct val="0"/>
                </a:spcBef>
              </a:pPr>
              <a:t>27</a:t>
            </a:fld>
            <a:endParaRPr lang="en-US" altLang="en-US"/>
          </a:p>
        </p:txBody>
      </p:sp>
    </p:spTree>
    <p:extLst>
      <p:ext uri="{BB962C8B-B14F-4D97-AF65-F5344CB8AC3E}">
        <p14:creationId xmlns:p14="http://schemas.microsoft.com/office/powerpoint/2010/main" val="1184409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D1085F71-6553-1344-8E3C-000A760EE231}"/>
              </a:ext>
            </a:extLst>
          </p:cNvPr>
          <p:cNvSpPr>
            <a:spLocks noGrp="1" noRot="1" noChangeAspect="1" noChangeArrowheads="1" noTextEdit="1"/>
          </p:cNvSpPr>
          <p:nvPr>
            <p:ph type="sldImg"/>
          </p:nvPr>
        </p:nvSpPr>
        <p:spPr>
          <a:ln/>
        </p:spPr>
      </p:sp>
      <p:sp>
        <p:nvSpPr>
          <p:cNvPr id="70658" name="Notes Placeholder 2">
            <a:extLst>
              <a:ext uri="{FF2B5EF4-FFF2-40B4-BE49-F238E27FC236}">
                <a16:creationId xmlns:a16="http://schemas.microsoft.com/office/drawing/2014/main" id="{B5A628DB-75F5-0441-9E8C-35EF34BF89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id="{E43A8304-8F4E-FC4D-B81B-2B02DB126C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A3250F3-D64D-CA48-B408-9B84A65FD6D8}" type="slidenum">
              <a:rPr lang="en-US" altLang="en-US"/>
              <a:pPr>
                <a:spcBef>
                  <a:spcPct val="0"/>
                </a:spcBef>
              </a:pPr>
              <a:t>28</a:t>
            </a:fld>
            <a:endParaRPr lang="en-US" altLang="en-US"/>
          </a:p>
        </p:txBody>
      </p:sp>
    </p:spTree>
    <p:extLst>
      <p:ext uri="{BB962C8B-B14F-4D97-AF65-F5344CB8AC3E}">
        <p14:creationId xmlns:p14="http://schemas.microsoft.com/office/powerpoint/2010/main" val="1414687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262EF219-110D-4C49-825E-60AFE703B848}"/>
              </a:ext>
            </a:extLst>
          </p:cNvPr>
          <p:cNvSpPr>
            <a:spLocks noGrp="1" noRot="1" noChangeAspect="1" noChangeArrowheads="1" noTextEdit="1"/>
          </p:cNvSpPr>
          <p:nvPr>
            <p:ph type="sldImg"/>
          </p:nvPr>
        </p:nvSpPr>
        <p:spPr>
          <a:ln/>
        </p:spPr>
      </p:sp>
      <p:sp>
        <p:nvSpPr>
          <p:cNvPr id="74754" name="Notes Placeholder 2">
            <a:extLst>
              <a:ext uri="{FF2B5EF4-FFF2-40B4-BE49-F238E27FC236}">
                <a16:creationId xmlns:a16="http://schemas.microsoft.com/office/drawing/2014/main" id="{ABAAF170-AA64-304F-AB9E-753D4BF1B8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Recognise, find, name a half (Y1)</a:t>
            </a:r>
          </a:p>
          <a:p>
            <a:r>
              <a:rPr lang="en-US" altLang="en-US">
                <a:latin typeface="Arial" panose="020B0604020202020204" pitchFamily="34" charset="0"/>
                <a:ea typeface="ＭＳ Ｐゴシック" panose="020B0600070205080204" pitchFamily="34" charset="-128"/>
              </a:rPr>
              <a:t>Have a quick look at this, don’t spend long actually doing it as it links closely to session 1 task</a:t>
            </a:r>
          </a:p>
          <a:p>
            <a:r>
              <a:rPr lang="en-US" altLang="en-US">
                <a:latin typeface="Arial" panose="020B0604020202020204" pitchFamily="34" charset="0"/>
                <a:ea typeface="ＭＳ Ｐゴシック" panose="020B0600070205080204" pitchFamily="34" charset="-128"/>
              </a:rPr>
              <a:t>Show how to find it via the id number on the website and show where Teacher’s Resources are to be found and their format.</a:t>
            </a:r>
          </a:p>
        </p:txBody>
      </p:sp>
      <p:sp>
        <p:nvSpPr>
          <p:cNvPr id="74755" name="Slide Number Placeholder 3">
            <a:extLst>
              <a:ext uri="{FF2B5EF4-FFF2-40B4-BE49-F238E27FC236}">
                <a16:creationId xmlns:a16="http://schemas.microsoft.com/office/drawing/2014/main" id="{B5D80D7C-5156-8949-AC55-E0EA27F3D3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5E9CD23-3CC9-0546-8518-0C321E0005FE}" type="slidenum">
              <a:rPr lang="en-US" altLang="en-US"/>
              <a:pPr>
                <a:spcBef>
                  <a:spcPct val="0"/>
                </a:spcBef>
              </a:pPr>
              <a:t>31</a:t>
            </a:fld>
            <a:endParaRPr lang="en-US" altLang="en-US"/>
          </a:p>
        </p:txBody>
      </p:sp>
    </p:spTree>
    <p:extLst>
      <p:ext uri="{BB962C8B-B14F-4D97-AF65-F5344CB8AC3E}">
        <p14:creationId xmlns:p14="http://schemas.microsoft.com/office/powerpoint/2010/main" val="552183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5DBF115D-A6F2-EC49-ADB9-5C7B444BFD30}"/>
              </a:ext>
            </a:extLst>
          </p:cNvPr>
          <p:cNvSpPr>
            <a:spLocks noGrp="1" noRot="1" noChangeAspect="1" noChangeArrowheads="1" noTextEdit="1"/>
          </p:cNvSpPr>
          <p:nvPr>
            <p:ph type="sldImg"/>
          </p:nvPr>
        </p:nvSpPr>
        <p:spPr>
          <a:ln/>
        </p:spPr>
      </p:sp>
      <p:sp>
        <p:nvSpPr>
          <p:cNvPr id="76802" name="Notes Placeholder 2">
            <a:extLst>
              <a:ext uri="{FF2B5EF4-FFF2-40B4-BE49-F238E27FC236}">
                <a16:creationId xmlns:a16="http://schemas.microsoft.com/office/drawing/2014/main" id="{3C322D81-B9EE-7B43-9BC5-FF9B909BEF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Give out sheets</a:t>
            </a:r>
          </a:p>
          <a:p>
            <a:r>
              <a:rPr lang="en-US" altLang="en-US">
                <a:latin typeface="Arial" panose="020B0604020202020204" pitchFamily="34" charset="0"/>
                <a:ea typeface="ＭＳ Ｐゴシック" panose="020B0600070205080204" pitchFamily="34" charset="-128"/>
              </a:rPr>
              <a:t>How many dots?</a:t>
            </a:r>
          </a:p>
          <a:p>
            <a:r>
              <a:rPr lang="en-US" altLang="en-US">
                <a:latin typeface="Arial" panose="020B0604020202020204" pitchFamily="34" charset="0"/>
                <a:ea typeface="ＭＳ Ｐゴシック" panose="020B0600070205080204" pitchFamily="34" charset="-128"/>
              </a:rPr>
              <a:t>How did you count them?</a:t>
            </a:r>
          </a:p>
          <a:p>
            <a:r>
              <a:rPr lang="en-US" altLang="en-US">
                <a:latin typeface="Arial" panose="020B0604020202020204" pitchFamily="34" charset="0"/>
                <a:ea typeface="ＭＳ Ｐゴシック" panose="020B0600070205080204" pitchFamily="34" charset="-128"/>
              </a:rPr>
              <a:t>How did your neighbour count them?</a:t>
            </a:r>
          </a:p>
          <a:p>
            <a:r>
              <a:rPr lang="en-US" altLang="en-US">
                <a:latin typeface="Arial" panose="020B0604020202020204" pitchFamily="34" charset="0"/>
                <a:ea typeface="ＭＳ Ｐゴシック" panose="020B0600070205080204" pitchFamily="34" charset="-128"/>
              </a:rPr>
              <a:t>Working systematically</a:t>
            </a:r>
          </a:p>
          <a:p>
            <a:r>
              <a:rPr lang="en-US" altLang="en-US">
                <a:latin typeface="Arial" panose="020B0604020202020204" pitchFamily="34" charset="0"/>
                <a:ea typeface="ＭＳ Ｐゴシック" panose="020B0600070205080204" pitchFamily="34" charset="-128"/>
              </a:rPr>
              <a:t>Focus on communication in this instance</a:t>
            </a:r>
          </a:p>
          <a:p>
            <a:r>
              <a:rPr lang="en-US" altLang="en-US">
                <a:latin typeface="Arial" panose="020B0604020202020204" pitchFamily="34" charset="0"/>
                <a:ea typeface="ＭＳ Ｐゴシック" panose="020B0600070205080204" pitchFamily="34" charset="-128"/>
              </a:rPr>
              <a:t>Number sense?</a:t>
            </a:r>
          </a:p>
        </p:txBody>
      </p:sp>
      <p:sp>
        <p:nvSpPr>
          <p:cNvPr id="76803" name="Slide Number Placeholder 3">
            <a:extLst>
              <a:ext uri="{FF2B5EF4-FFF2-40B4-BE49-F238E27FC236}">
                <a16:creationId xmlns:a16="http://schemas.microsoft.com/office/drawing/2014/main" id="{9AEE7B50-7E10-4A4E-81F9-FCA3AB6135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EC5A5EE-740F-E345-AC1E-30179C528ACC}" type="slidenum">
              <a:rPr lang="en-US" altLang="en-US"/>
              <a:pPr>
                <a:spcBef>
                  <a:spcPct val="0"/>
                </a:spcBef>
              </a:pPr>
              <a:t>32</a:t>
            </a:fld>
            <a:endParaRPr lang="en-US" altLang="en-US"/>
          </a:p>
        </p:txBody>
      </p:sp>
    </p:spTree>
    <p:extLst>
      <p:ext uri="{BB962C8B-B14F-4D97-AF65-F5344CB8AC3E}">
        <p14:creationId xmlns:p14="http://schemas.microsoft.com/office/powerpoint/2010/main" val="4155333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8A9C6AA0-459D-AC41-B55F-7217930D99E5}"/>
              </a:ext>
            </a:extLst>
          </p:cNvPr>
          <p:cNvSpPr>
            <a:spLocks noGrp="1" noRot="1" noChangeAspect="1" noChangeArrowheads="1" noTextEdit="1"/>
          </p:cNvSpPr>
          <p:nvPr>
            <p:ph type="sldImg"/>
          </p:nvPr>
        </p:nvSpPr>
        <p:spPr>
          <a:ln/>
        </p:spPr>
      </p:sp>
      <p:sp>
        <p:nvSpPr>
          <p:cNvPr id="78850" name="Notes Placeholder 2">
            <a:extLst>
              <a:ext uri="{FF2B5EF4-FFF2-40B4-BE49-F238E27FC236}">
                <a16:creationId xmlns:a16="http://schemas.microsoft.com/office/drawing/2014/main" id="{719A87B5-E22C-0C41-99CB-1B2AC4673D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Good to demonstrate curiosity </a:t>
            </a:r>
          </a:p>
          <a:p>
            <a:r>
              <a:rPr lang="en-US" altLang="en-US">
                <a:latin typeface="Arial" panose="020B0604020202020204" pitchFamily="34" charset="0"/>
                <a:ea typeface="ＭＳ Ｐゴシック" panose="020B0600070205080204" pitchFamily="34" charset="-128"/>
              </a:rPr>
              <a:t>Fran and Bernard to bring copies of book</a:t>
            </a:r>
          </a:p>
          <a:p>
            <a:r>
              <a:rPr lang="en-US" altLang="en-US">
                <a:latin typeface="Arial" panose="020B0604020202020204" pitchFamily="34" charset="0"/>
                <a:ea typeface="ＭＳ Ｐゴシック" panose="020B0600070205080204" pitchFamily="34" charset="-128"/>
              </a:rPr>
              <a:t>See also teachers’ notes for this activity, and next slide</a:t>
            </a:r>
          </a:p>
        </p:txBody>
      </p:sp>
      <p:sp>
        <p:nvSpPr>
          <p:cNvPr id="78851" name="Slide Number Placeholder 3">
            <a:extLst>
              <a:ext uri="{FF2B5EF4-FFF2-40B4-BE49-F238E27FC236}">
                <a16:creationId xmlns:a16="http://schemas.microsoft.com/office/drawing/2014/main" id="{999248E6-6D87-FD49-9311-B7299B08DA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250FB9C-F224-8F49-BFD0-4F6236EAC837}" type="slidenum">
              <a:rPr lang="en-US" altLang="en-US"/>
              <a:pPr>
                <a:spcBef>
                  <a:spcPct val="0"/>
                </a:spcBef>
              </a:pPr>
              <a:t>33</a:t>
            </a:fld>
            <a:endParaRPr lang="en-US" altLang="en-US"/>
          </a:p>
        </p:txBody>
      </p:sp>
    </p:spTree>
    <p:extLst>
      <p:ext uri="{BB962C8B-B14F-4D97-AF65-F5344CB8AC3E}">
        <p14:creationId xmlns:p14="http://schemas.microsoft.com/office/powerpoint/2010/main" val="1739404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EF984836-E034-4143-A9DC-E31AE10454F5}"/>
              </a:ext>
            </a:extLst>
          </p:cNvPr>
          <p:cNvSpPr>
            <a:spLocks noGrp="1" noRot="1" noChangeAspect="1" noChangeArrowheads="1" noTextEdit="1"/>
          </p:cNvSpPr>
          <p:nvPr>
            <p:ph type="sldImg"/>
          </p:nvPr>
        </p:nvSpPr>
        <p:spPr>
          <a:ln/>
        </p:spPr>
      </p:sp>
      <p:sp>
        <p:nvSpPr>
          <p:cNvPr id="80898" name="Notes Placeholder 2">
            <a:extLst>
              <a:ext uri="{FF2B5EF4-FFF2-40B4-BE49-F238E27FC236}">
                <a16:creationId xmlns:a16="http://schemas.microsoft.com/office/drawing/2014/main" id="{8EBC4A26-5087-434D-977E-94F6FAE7ED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Invite pairs/tables to choose a set of data and have a go at representing it</a:t>
            </a:r>
          </a:p>
          <a:p>
            <a:r>
              <a:rPr lang="en-US" altLang="en-US">
                <a:latin typeface="Arial" panose="020B0604020202020204" pitchFamily="34" charset="0"/>
                <a:ea typeface="ＭＳ Ｐゴシック" panose="020B0600070205080204" pitchFamily="34" charset="-128"/>
              </a:rPr>
              <a:t>Nice opportunity to draw attention to the teachers’ notes</a:t>
            </a:r>
          </a:p>
          <a:p>
            <a:r>
              <a:rPr lang="en-US" altLang="en-US">
                <a:latin typeface="Arial" panose="020B0604020202020204" pitchFamily="34" charset="0"/>
                <a:ea typeface="ＭＳ Ｐゴシック" panose="020B0600070205080204" pitchFamily="34" charset="-128"/>
              </a:rPr>
              <a:t>Share other books which provide discussion prompts – Fran to bring</a:t>
            </a:r>
          </a:p>
        </p:txBody>
      </p:sp>
      <p:sp>
        <p:nvSpPr>
          <p:cNvPr id="80899" name="Slide Number Placeholder 3">
            <a:extLst>
              <a:ext uri="{FF2B5EF4-FFF2-40B4-BE49-F238E27FC236}">
                <a16:creationId xmlns:a16="http://schemas.microsoft.com/office/drawing/2014/main" id="{35503109-B2B5-F744-8759-6C6DB55B4F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8710C96-25D9-1F40-BCE5-2C47D0A49F86}" type="slidenum">
              <a:rPr lang="en-US" altLang="en-US"/>
              <a:pPr>
                <a:spcBef>
                  <a:spcPct val="0"/>
                </a:spcBef>
              </a:pPr>
              <a:t>34</a:t>
            </a:fld>
            <a:endParaRPr lang="en-US" altLang="en-US"/>
          </a:p>
        </p:txBody>
      </p:sp>
    </p:spTree>
    <p:extLst>
      <p:ext uri="{BB962C8B-B14F-4D97-AF65-F5344CB8AC3E}">
        <p14:creationId xmlns:p14="http://schemas.microsoft.com/office/powerpoint/2010/main" val="3276722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6364DD20-2BD6-C642-8076-D468F5B039E7}"/>
              </a:ext>
            </a:extLst>
          </p:cNvPr>
          <p:cNvSpPr>
            <a:spLocks noGrp="1" noRot="1" noChangeAspect="1" noChangeArrowheads="1" noTextEdit="1"/>
          </p:cNvSpPr>
          <p:nvPr>
            <p:ph type="sldImg"/>
          </p:nvPr>
        </p:nvSpPr>
        <p:spPr>
          <a:ln/>
        </p:spPr>
      </p:sp>
      <p:sp>
        <p:nvSpPr>
          <p:cNvPr id="82946" name="Notes Placeholder 2">
            <a:extLst>
              <a:ext uri="{FF2B5EF4-FFF2-40B4-BE49-F238E27FC236}">
                <a16:creationId xmlns:a16="http://schemas.microsoft.com/office/drawing/2014/main" id="{670D0901-62F7-1D44-A765-C84D360408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Testing conjectures</a:t>
            </a:r>
          </a:p>
        </p:txBody>
      </p:sp>
      <p:sp>
        <p:nvSpPr>
          <p:cNvPr id="82947" name="Slide Number Placeholder 3">
            <a:extLst>
              <a:ext uri="{FF2B5EF4-FFF2-40B4-BE49-F238E27FC236}">
                <a16:creationId xmlns:a16="http://schemas.microsoft.com/office/drawing/2014/main" id="{93C0B66A-8AC4-6043-AA04-12F7FC7248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3F35172-7DF0-C549-8B13-35A55ED95593}" type="slidenum">
              <a:rPr lang="en-US" altLang="en-US"/>
              <a:pPr>
                <a:spcBef>
                  <a:spcPct val="0"/>
                </a:spcBef>
              </a:pPr>
              <a:t>35</a:t>
            </a:fld>
            <a:endParaRPr lang="en-US" altLang="en-US"/>
          </a:p>
        </p:txBody>
      </p:sp>
    </p:spTree>
    <p:extLst>
      <p:ext uri="{BB962C8B-B14F-4D97-AF65-F5344CB8AC3E}">
        <p14:creationId xmlns:p14="http://schemas.microsoft.com/office/powerpoint/2010/main" val="124032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6D08424D-AE53-794E-B853-6F21D6AE1BD7}"/>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3ACF947C-81F3-1340-A468-00C80FDEAE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7-11 (**)</a:t>
            </a:r>
          </a:p>
        </p:txBody>
      </p:sp>
      <p:sp>
        <p:nvSpPr>
          <p:cNvPr id="24579" name="Slide Number Placeholder 3">
            <a:extLst>
              <a:ext uri="{FF2B5EF4-FFF2-40B4-BE49-F238E27FC236}">
                <a16:creationId xmlns:a16="http://schemas.microsoft.com/office/drawing/2014/main" id="{02252628-71B0-F947-AC8C-A6FB44281B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1EC313C-D23A-EB4E-B673-A282E44EBA4E}" type="slidenum">
              <a:rPr lang="en-US" altLang="en-US"/>
              <a:pPr>
                <a:spcBef>
                  <a:spcPct val="0"/>
                </a:spcBef>
              </a:pPr>
              <a:t>3</a:t>
            </a:fld>
            <a:endParaRPr lang="en-US" altLang="en-US"/>
          </a:p>
        </p:txBody>
      </p:sp>
    </p:spTree>
    <p:extLst>
      <p:ext uri="{BB962C8B-B14F-4D97-AF65-F5344CB8AC3E}">
        <p14:creationId xmlns:p14="http://schemas.microsoft.com/office/powerpoint/2010/main" val="1947868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2866E6AF-2FD0-0E43-A4E1-A737D5DAEA7F}"/>
              </a:ext>
            </a:extLst>
          </p:cNvPr>
          <p:cNvSpPr>
            <a:spLocks noGrp="1" noRot="1" noChangeAspect="1" noChangeArrowheads="1" noTextEdit="1"/>
          </p:cNvSpPr>
          <p:nvPr>
            <p:ph type="sldImg"/>
          </p:nvPr>
        </p:nvSpPr>
        <p:spPr>
          <a:ln/>
        </p:spPr>
      </p:sp>
      <p:sp>
        <p:nvSpPr>
          <p:cNvPr id="84994" name="Notes Placeholder 2">
            <a:extLst>
              <a:ext uri="{FF2B5EF4-FFF2-40B4-BE49-F238E27FC236}">
                <a16:creationId xmlns:a16="http://schemas.microsoft.com/office/drawing/2014/main" id="{2FAF9BD7-DE85-0048-9C22-59AE08F0C5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84995" name="Slide Number Placeholder 3">
            <a:extLst>
              <a:ext uri="{FF2B5EF4-FFF2-40B4-BE49-F238E27FC236}">
                <a16:creationId xmlns:a16="http://schemas.microsoft.com/office/drawing/2014/main" id="{1901CBEF-7B69-914F-952B-7457D1000A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6EE4A8C-047C-F843-8DE6-5098D4EE6F9B}" type="slidenum">
              <a:rPr lang="en-US" altLang="en-US"/>
              <a:pPr>
                <a:spcBef>
                  <a:spcPct val="0"/>
                </a:spcBef>
              </a:pPr>
              <a:t>36</a:t>
            </a:fld>
            <a:endParaRPr lang="en-US" altLang="en-US"/>
          </a:p>
        </p:txBody>
      </p:sp>
    </p:spTree>
    <p:extLst>
      <p:ext uri="{BB962C8B-B14F-4D97-AF65-F5344CB8AC3E}">
        <p14:creationId xmlns:p14="http://schemas.microsoft.com/office/powerpoint/2010/main" val="4137408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CB39A6FC-446C-1048-A862-4BAA1E17284A}"/>
              </a:ext>
            </a:extLst>
          </p:cNvPr>
          <p:cNvSpPr>
            <a:spLocks noGrp="1" noRot="1" noChangeAspect="1" noChangeArrowheads="1" noTextEdit="1"/>
          </p:cNvSpPr>
          <p:nvPr>
            <p:ph type="sldImg"/>
          </p:nvPr>
        </p:nvSpPr>
        <p:spPr>
          <a:ln/>
        </p:spPr>
      </p:sp>
      <p:sp>
        <p:nvSpPr>
          <p:cNvPr id="88066" name="Notes Placeholder 2">
            <a:extLst>
              <a:ext uri="{FF2B5EF4-FFF2-40B4-BE49-F238E27FC236}">
                <a16:creationId xmlns:a16="http://schemas.microsoft.com/office/drawing/2014/main" id="{C01B1B12-A69E-C941-BC2E-17A807F022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88067" name="Slide Number Placeholder 3">
            <a:extLst>
              <a:ext uri="{FF2B5EF4-FFF2-40B4-BE49-F238E27FC236}">
                <a16:creationId xmlns:a16="http://schemas.microsoft.com/office/drawing/2014/main" id="{A9AEE0AA-1533-F940-BEBD-63CBBFE088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C73C358-F536-B241-856A-148BEE074D31}" type="slidenum">
              <a:rPr lang="en-US" altLang="en-US"/>
              <a:pPr>
                <a:spcBef>
                  <a:spcPct val="0"/>
                </a:spcBef>
              </a:pPr>
              <a:t>38</a:t>
            </a:fld>
            <a:endParaRPr lang="en-US" altLang="en-US"/>
          </a:p>
        </p:txBody>
      </p:sp>
    </p:spTree>
    <p:extLst>
      <p:ext uri="{BB962C8B-B14F-4D97-AF65-F5344CB8AC3E}">
        <p14:creationId xmlns:p14="http://schemas.microsoft.com/office/powerpoint/2010/main" val="914651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D81F2564-DB7F-FE43-A5DE-352C888A3BED}"/>
              </a:ext>
            </a:extLst>
          </p:cNvPr>
          <p:cNvSpPr>
            <a:spLocks noGrp="1" noRot="1" noChangeAspect="1" noChangeArrowheads="1" noTextEdit="1"/>
          </p:cNvSpPr>
          <p:nvPr>
            <p:ph type="sldImg"/>
          </p:nvPr>
        </p:nvSpPr>
        <p:spPr>
          <a:ln/>
        </p:spPr>
      </p:sp>
      <p:sp>
        <p:nvSpPr>
          <p:cNvPr id="90114" name="Notes Placeholder 2">
            <a:extLst>
              <a:ext uri="{FF2B5EF4-FFF2-40B4-BE49-F238E27FC236}">
                <a16:creationId xmlns:a16="http://schemas.microsoft.com/office/drawing/2014/main" id="{2303E0B7-B5A4-2642-8FE2-16E72CE6C0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Explain you’re going to do a think, pair, share activity.  So the first few moments will be for them to consider their own ideas about the questions you’re going to put up.</a:t>
            </a:r>
          </a:p>
          <a:p>
            <a:r>
              <a:rPr lang="en-US" altLang="en-US">
                <a:latin typeface="Arial" panose="020B0604020202020204" pitchFamily="34" charset="0"/>
                <a:ea typeface="ＭＳ Ｐゴシック" panose="020B0600070205080204" pitchFamily="34" charset="-128"/>
              </a:rPr>
              <a:t>Then they can talk to someone near them, before sharing ideas with the whole group.</a:t>
            </a:r>
          </a:p>
          <a:p>
            <a:r>
              <a:rPr lang="en-US" altLang="en-US">
                <a:latin typeface="Arial" panose="020B0604020202020204" pitchFamily="34" charset="0"/>
                <a:ea typeface="ＭＳ Ｐゴシック" panose="020B0600070205080204" pitchFamily="34" charset="-128"/>
              </a:rPr>
              <a:t>Dimensions of grid mean using digits 1-4 inclusive</a:t>
            </a:r>
          </a:p>
          <a:p>
            <a:r>
              <a:rPr lang="en-US" altLang="en-US">
                <a:latin typeface="Arial" panose="020B0604020202020204" pitchFamily="34" charset="0"/>
                <a:ea typeface="ＭＳ Ｐゴシック" panose="020B0600070205080204" pitchFamily="34" charset="-128"/>
              </a:rPr>
              <a:t>Sudoku rules apply </a:t>
            </a:r>
            <a:r>
              <a:rPr lang="mr-IN" altLang="en-US">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 no repeated digits in a single row or column, or in a darkly outlined area</a:t>
            </a:r>
          </a:p>
          <a:p>
            <a:r>
              <a:rPr lang="en-US" altLang="en-US">
                <a:latin typeface="Arial" panose="020B0604020202020204" pitchFamily="34" charset="0"/>
                <a:ea typeface="ＭＳ Ｐゴシック" panose="020B0600070205080204" pitchFamily="34" charset="-128"/>
              </a:rPr>
              <a:t>Give out a range of Ken Kens and invite them to take it in turns to fill in a digit and tell their partner why.</a:t>
            </a:r>
          </a:p>
          <a:p>
            <a:r>
              <a:rPr lang="en-US" altLang="en-US">
                <a:latin typeface="Arial" panose="020B0604020202020204" pitchFamily="34" charset="0"/>
                <a:ea typeface="ＭＳ Ｐゴシック" panose="020B0600070205080204" pitchFamily="34" charset="-128"/>
              </a:rPr>
              <a:t>Feedback?</a:t>
            </a:r>
          </a:p>
        </p:txBody>
      </p:sp>
      <p:sp>
        <p:nvSpPr>
          <p:cNvPr id="90115" name="Slide Number Placeholder 3">
            <a:extLst>
              <a:ext uri="{FF2B5EF4-FFF2-40B4-BE49-F238E27FC236}">
                <a16:creationId xmlns:a16="http://schemas.microsoft.com/office/drawing/2014/main" id="{773D3BD8-5FB3-0543-B85D-12D7B2127A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94CE6EC-FEC5-9441-89B6-57B4EC4FD2A5}" type="slidenum">
              <a:rPr lang="en-US" altLang="en-US"/>
              <a:pPr>
                <a:spcBef>
                  <a:spcPct val="0"/>
                </a:spcBef>
              </a:pPr>
              <a:t>39</a:t>
            </a:fld>
            <a:endParaRPr lang="en-US" altLang="en-US"/>
          </a:p>
        </p:txBody>
      </p:sp>
    </p:spTree>
    <p:extLst>
      <p:ext uri="{BB962C8B-B14F-4D97-AF65-F5344CB8AC3E}">
        <p14:creationId xmlns:p14="http://schemas.microsoft.com/office/powerpoint/2010/main" val="3301122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E8906F12-A37A-AC48-8180-F030810DCDB9}"/>
              </a:ext>
            </a:extLst>
          </p:cNvPr>
          <p:cNvSpPr>
            <a:spLocks noGrp="1" noRot="1" noChangeAspect="1" noChangeArrowheads="1" noTextEdit="1"/>
          </p:cNvSpPr>
          <p:nvPr>
            <p:ph type="sldImg"/>
          </p:nvPr>
        </p:nvSpPr>
        <p:spPr>
          <a:ln/>
        </p:spPr>
      </p:sp>
      <p:sp>
        <p:nvSpPr>
          <p:cNvPr id="93186" name="Notes Placeholder 2">
            <a:extLst>
              <a:ext uri="{FF2B5EF4-FFF2-40B4-BE49-F238E27FC236}">
                <a16:creationId xmlns:a16="http://schemas.microsoft.com/office/drawing/2014/main" id="{3B67678E-BFB7-BB49-8937-93AC5ED34F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NEED VIDEO</a:t>
            </a:r>
          </a:p>
          <a:p>
            <a:r>
              <a:rPr lang="en-US" altLang="en-US">
                <a:latin typeface="Arial" panose="020B0604020202020204" pitchFamily="34" charset="0"/>
                <a:ea typeface="ＭＳ Ｐゴシック" panose="020B0600070205080204" pitchFamily="34" charset="-128"/>
              </a:rPr>
              <a:t>Give time to look at ken ken on screen </a:t>
            </a:r>
            <a:r>
              <a:rPr lang="mr-IN" altLang="en-US">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 and point out the ‘dog leg’ top right, which they will hear referred to in the clip.</a:t>
            </a:r>
          </a:p>
          <a:p>
            <a:r>
              <a:rPr lang="en-US" altLang="en-US">
                <a:latin typeface="Arial" panose="020B0604020202020204" pitchFamily="34" charset="0"/>
                <a:ea typeface="ＭＳ Ｐゴシック" panose="020B0600070205080204" pitchFamily="34" charset="-128"/>
              </a:rPr>
              <a:t>Play video (up to 2:48) ask participants to look out for examples of novice and expert reasoning (10mins)</a:t>
            </a:r>
          </a:p>
        </p:txBody>
      </p:sp>
      <p:sp>
        <p:nvSpPr>
          <p:cNvPr id="93187" name="Slide Number Placeholder 3">
            <a:extLst>
              <a:ext uri="{FF2B5EF4-FFF2-40B4-BE49-F238E27FC236}">
                <a16:creationId xmlns:a16="http://schemas.microsoft.com/office/drawing/2014/main" id="{060DC04A-414A-3743-8018-026C870FBD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2C9C3FC-BBD2-7542-A839-B34E5B7F0CD1}" type="slidenum">
              <a:rPr lang="en-US" altLang="en-US"/>
              <a:pPr>
                <a:spcBef>
                  <a:spcPct val="0"/>
                </a:spcBef>
              </a:pPr>
              <a:t>41</a:t>
            </a:fld>
            <a:endParaRPr lang="en-US" altLang="en-US"/>
          </a:p>
        </p:txBody>
      </p:sp>
    </p:spTree>
    <p:extLst>
      <p:ext uri="{BB962C8B-B14F-4D97-AF65-F5344CB8AC3E}">
        <p14:creationId xmlns:p14="http://schemas.microsoft.com/office/powerpoint/2010/main" val="2784309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A2794026-211D-794C-933E-5146ED1B993A}"/>
              </a:ext>
            </a:extLst>
          </p:cNvPr>
          <p:cNvSpPr>
            <a:spLocks noGrp="1" noRot="1" noChangeAspect="1" noChangeArrowheads="1" noTextEdit="1"/>
          </p:cNvSpPr>
          <p:nvPr>
            <p:ph type="sldImg"/>
          </p:nvPr>
        </p:nvSpPr>
        <p:spPr>
          <a:ln/>
        </p:spPr>
      </p:sp>
      <p:sp>
        <p:nvSpPr>
          <p:cNvPr id="95234" name="Notes Placeholder 2">
            <a:extLst>
              <a:ext uri="{FF2B5EF4-FFF2-40B4-BE49-F238E27FC236}">
                <a16:creationId xmlns:a16="http://schemas.microsoft.com/office/drawing/2014/main" id="{FDF6731E-AC31-4443-83A1-13A23A3BC5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Put up whilst delegates talk about what they saw </a:t>
            </a:r>
          </a:p>
          <a:p>
            <a:r>
              <a:rPr lang="en-US" altLang="en-US">
                <a:latin typeface="Arial" panose="020B0604020202020204" pitchFamily="34" charset="0"/>
                <a:ea typeface="ＭＳ Ｐゴシック" panose="020B0600070205080204" pitchFamily="34" charset="-128"/>
              </a:rPr>
              <a:t>Take feedback</a:t>
            </a:r>
          </a:p>
          <a:p>
            <a:r>
              <a:rPr lang="en-US" altLang="en-US">
                <a:latin typeface="Arial" panose="020B0604020202020204" pitchFamily="34" charset="0"/>
                <a:ea typeface="ＭＳ Ｐゴシック" panose="020B0600070205080204" pitchFamily="34" charset="-128"/>
              </a:rPr>
              <a:t>(Minor point, but the labelling of the grid as ‘Easy’ could be unhelpful.)</a:t>
            </a:r>
          </a:p>
          <a:p>
            <a:endParaRPr lang="en-US" altLang="en-US">
              <a:latin typeface="Arial" panose="020B0604020202020204" pitchFamily="34" charset="0"/>
              <a:ea typeface="ＭＳ Ｐゴシック" panose="020B0600070205080204" pitchFamily="34" charset="-128"/>
            </a:endParaRPr>
          </a:p>
        </p:txBody>
      </p:sp>
      <p:sp>
        <p:nvSpPr>
          <p:cNvPr id="95235" name="Slide Number Placeholder 3">
            <a:extLst>
              <a:ext uri="{FF2B5EF4-FFF2-40B4-BE49-F238E27FC236}">
                <a16:creationId xmlns:a16="http://schemas.microsoft.com/office/drawing/2014/main" id="{78C00A28-FE03-DC44-9DE8-D6F98F780D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5BEEDBD-F927-0840-AF50-1D25D7F317EA}" type="slidenum">
              <a:rPr lang="en-US" altLang="en-US"/>
              <a:pPr>
                <a:spcBef>
                  <a:spcPct val="0"/>
                </a:spcBef>
              </a:pPr>
              <a:t>42</a:t>
            </a:fld>
            <a:endParaRPr lang="en-US" altLang="en-US"/>
          </a:p>
        </p:txBody>
      </p:sp>
    </p:spTree>
    <p:extLst>
      <p:ext uri="{BB962C8B-B14F-4D97-AF65-F5344CB8AC3E}">
        <p14:creationId xmlns:p14="http://schemas.microsoft.com/office/powerpoint/2010/main" val="2352338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98610C3F-0C7A-A647-9D42-F25DD6B0CB67}"/>
              </a:ext>
            </a:extLst>
          </p:cNvPr>
          <p:cNvSpPr>
            <a:spLocks noGrp="1" noRot="1" noChangeAspect="1" noChangeArrowheads="1" noTextEdit="1"/>
          </p:cNvSpPr>
          <p:nvPr>
            <p:ph type="sldImg"/>
          </p:nvPr>
        </p:nvSpPr>
        <p:spPr>
          <a:ln/>
        </p:spPr>
      </p:sp>
      <p:sp>
        <p:nvSpPr>
          <p:cNvPr id="97282" name="Notes Placeholder 2">
            <a:extLst>
              <a:ext uri="{FF2B5EF4-FFF2-40B4-BE49-F238E27FC236}">
                <a16:creationId xmlns:a16="http://schemas.microsoft.com/office/drawing/2014/main" id="{5A6D0B18-0E9D-984F-9344-F88E61AD84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Introduce as in teachers</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notes – give time to think about task for a few minutes (not necessarily reach full solution) then give out cards to illustrate different ways of starting task.  Invite participants to choose one starting point and take it to a full solution (suggest each pair on a table chooses a different starter) STARTING POINTS CARDS</a:t>
            </a:r>
          </a:p>
          <a:p>
            <a:r>
              <a:rPr lang="en-US" altLang="en-US">
                <a:latin typeface="Arial" panose="020B0604020202020204" pitchFamily="34" charset="0"/>
                <a:ea typeface="ＭＳ Ｐゴシック" panose="020B0600070205080204" pitchFamily="34" charset="-128"/>
              </a:rPr>
              <a:t>Different ways of articulating generalising in this task – numbers ending in 7, odd numbers that are two more than a multiple of 5 …</a:t>
            </a:r>
          </a:p>
        </p:txBody>
      </p:sp>
      <p:sp>
        <p:nvSpPr>
          <p:cNvPr id="97283" name="Slide Number Placeholder 3">
            <a:extLst>
              <a:ext uri="{FF2B5EF4-FFF2-40B4-BE49-F238E27FC236}">
                <a16:creationId xmlns:a16="http://schemas.microsoft.com/office/drawing/2014/main" id="{BF73C5A8-52EC-8D40-9D86-FECC77DD227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15017A9-7E25-CC47-B74E-BBFC7A2383DC}" type="slidenum">
              <a:rPr lang="en-US" altLang="en-US"/>
              <a:pPr>
                <a:spcBef>
                  <a:spcPct val="0"/>
                </a:spcBef>
              </a:pPr>
              <a:t>43</a:t>
            </a:fld>
            <a:endParaRPr lang="en-US" altLang="en-US"/>
          </a:p>
        </p:txBody>
      </p:sp>
    </p:spTree>
    <p:extLst>
      <p:ext uri="{BB962C8B-B14F-4D97-AF65-F5344CB8AC3E}">
        <p14:creationId xmlns:p14="http://schemas.microsoft.com/office/powerpoint/2010/main" val="2352331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a:extLst>
              <a:ext uri="{FF2B5EF4-FFF2-40B4-BE49-F238E27FC236}">
                <a16:creationId xmlns:a16="http://schemas.microsoft.com/office/drawing/2014/main" id="{9644FECC-4788-D041-AB63-35151FCB21FE}"/>
              </a:ext>
            </a:extLst>
          </p:cNvPr>
          <p:cNvSpPr>
            <a:spLocks noGrp="1" noRot="1" noChangeAspect="1" noChangeArrowheads="1" noTextEdit="1"/>
          </p:cNvSpPr>
          <p:nvPr>
            <p:ph type="sldImg"/>
          </p:nvPr>
        </p:nvSpPr>
        <p:spPr>
          <a:ln/>
        </p:spPr>
      </p:sp>
      <p:sp>
        <p:nvSpPr>
          <p:cNvPr id="99330" name="Notes Placeholder 2">
            <a:extLst>
              <a:ext uri="{FF2B5EF4-FFF2-40B4-BE49-F238E27FC236}">
                <a16:creationId xmlns:a16="http://schemas.microsoft.com/office/drawing/2014/main" id="{7E5F82FB-6E01-4341-8029-F15828CC87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Look at digging deeper and how this fits – how would you engage the lower attainers in the task?</a:t>
            </a:r>
          </a:p>
          <a:p>
            <a:r>
              <a:rPr lang="en-US" altLang="en-US">
                <a:latin typeface="Arial" panose="020B0604020202020204" pitchFamily="34" charset="0"/>
                <a:ea typeface="ＭＳ Ｐゴシック" panose="020B0600070205080204" pitchFamily="34" charset="-128"/>
              </a:rPr>
              <a:t>Investigate proof by exhaustion by exploring all the possibilities. </a:t>
            </a:r>
          </a:p>
          <a:p>
            <a:r>
              <a:rPr lang="en-US" altLang="en-US">
                <a:latin typeface="Arial" panose="020B0604020202020204" pitchFamily="34" charset="0"/>
                <a:ea typeface="ＭＳ Ｐゴシック" panose="020B0600070205080204" pitchFamily="34" charset="-128"/>
              </a:rPr>
              <a:t> </a:t>
            </a:r>
          </a:p>
        </p:txBody>
      </p:sp>
      <p:sp>
        <p:nvSpPr>
          <p:cNvPr id="99331" name="Slide Number Placeholder 3">
            <a:extLst>
              <a:ext uri="{FF2B5EF4-FFF2-40B4-BE49-F238E27FC236}">
                <a16:creationId xmlns:a16="http://schemas.microsoft.com/office/drawing/2014/main" id="{ABBE8B0C-0538-5142-9759-4D1A70DDD3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03185E1-1249-8A42-8F53-0A8CAB2669E6}" type="slidenum">
              <a:rPr lang="en-US" altLang="en-US"/>
              <a:pPr>
                <a:spcBef>
                  <a:spcPct val="0"/>
                </a:spcBef>
              </a:pPr>
              <a:t>44</a:t>
            </a:fld>
            <a:endParaRPr lang="en-US" altLang="en-US"/>
          </a:p>
        </p:txBody>
      </p:sp>
    </p:spTree>
    <p:extLst>
      <p:ext uri="{BB962C8B-B14F-4D97-AF65-F5344CB8AC3E}">
        <p14:creationId xmlns:p14="http://schemas.microsoft.com/office/powerpoint/2010/main" val="2543661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932BBF2B-37A4-C748-B8B9-70BFF74D2CBD}"/>
              </a:ext>
            </a:extLst>
          </p:cNvPr>
          <p:cNvSpPr>
            <a:spLocks noGrp="1" noRot="1" noChangeAspect="1" noChangeArrowheads="1" noTextEdit="1"/>
          </p:cNvSpPr>
          <p:nvPr>
            <p:ph type="sldImg"/>
          </p:nvPr>
        </p:nvSpPr>
        <p:spPr>
          <a:ln/>
        </p:spPr>
      </p:sp>
      <p:sp>
        <p:nvSpPr>
          <p:cNvPr id="101378" name="Notes Placeholder 2">
            <a:extLst>
              <a:ext uri="{FF2B5EF4-FFF2-40B4-BE49-F238E27FC236}">
                <a16:creationId xmlns:a16="http://schemas.microsoft.com/office/drawing/2014/main" id="{E06B7319-2220-F24B-9982-FD614E9C17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Discuss what makes an unique solution </a:t>
            </a:r>
          </a:p>
          <a:p>
            <a:r>
              <a:rPr lang="en-US" altLang="en-US">
                <a:latin typeface="Arial" panose="020B0604020202020204" pitchFamily="34" charset="0"/>
                <a:ea typeface="ＭＳ Ｐゴシック" panose="020B0600070205080204" pitchFamily="34" charset="-128"/>
              </a:rPr>
              <a:t>What</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the reasoning that goes with this? </a:t>
            </a:r>
            <a:endParaRPr lang="en-US" altLang="en-US">
              <a:latin typeface="Arial" panose="020B0604020202020204" pitchFamily="34" charset="0"/>
              <a:ea typeface="ＭＳ Ｐゴシック" panose="020B0600070205080204" pitchFamily="34" charset="-128"/>
            </a:endParaRPr>
          </a:p>
        </p:txBody>
      </p:sp>
      <p:sp>
        <p:nvSpPr>
          <p:cNvPr id="101379" name="Slide Number Placeholder 3">
            <a:extLst>
              <a:ext uri="{FF2B5EF4-FFF2-40B4-BE49-F238E27FC236}">
                <a16:creationId xmlns:a16="http://schemas.microsoft.com/office/drawing/2014/main" id="{1849A5F4-57B3-9D41-BDBC-C8EC50876D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8EC49F6-687B-334D-AC70-6E410D402153}" type="slidenum">
              <a:rPr lang="en-US" altLang="en-US"/>
              <a:pPr>
                <a:spcBef>
                  <a:spcPct val="0"/>
                </a:spcBef>
              </a:pPr>
              <a:t>45</a:t>
            </a:fld>
            <a:endParaRPr lang="en-US" altLang="en-US"/>
          </a:p>
        </p:txBody>
      </p:sp>
    </p:spTree>
    <p:extLst>
      <p:ext uri="{BB962C8B-B14F-4D97-AF65-F5344CB8AC3E}">
        <p14:creationId xmlns:p14="http://schemas.microsoft.com/office/powerpoint/2010/main" val="3584259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a:extLst>
              <a:ext uri="{FF2B5EF4-FFF2-40B4-BE49-F238E27FC236}">
                <a16:creationId xmlns:a16="http://schemas.microsoft.com/office/drawing/2014/main" id="{5D56B370-A928-1640-85A6-0BAC68351AEA}"/>
              </a:ext>
            </a:extLst>
          </p:cNvPr>
          <p:cNvSpPr>
            <a:spLocks noGrp="1" noRot="1" noChangeAspect="1" noChangeArrowheads="1" noTextEdit="1"/>
          </p:cNvSpPr>
          <p:nvPr>
            <p:ph type="sldImg"/>
          </p:nvPr>
        </p:nvSpPr>
        <p:spPr>
          <a:ln/>
        </p:spPr>
      </p:sp>
      <p:sp>
        <p:nvSpPr>
          <p:cNvPr id="103426" name="Notes Placeholder 2">
            <a:extLst>
              <a:ext uri="{FF2B5EF4-FFF2-40B4-BE49-F238E27FC236}">
                <a16:creationId xmlns:a16="http://schemas.microsoft.com/office/drawing/2014/main" id="{7C91D978-4C33-8E40-A120-8618DB1C04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Participants will try the task.  We will circulate and look for examples of those further along the reasoning progression to draw out in discussion.</a:t>
            </a:r>
          </a:p>
          <a:p>
            <a:endParaRPr lang="en-US" altLang="en-US">
              <a:latin typeface="Arial" panose="020B0604020202020204" pitchFamily="34" charset="0"/>
              <a:ea typeface="ＭＳ Ｐゴシック" panose="020B0600070205080204" pitchFamily="34" charset="-128"/>
            </a:endParaRPr>
          </a:p>
        </p:txBody>
      </p:sp>
      <p:sp>
        <p:nvSpPr>
          <p:cNvPr id="103427" name="Slide Number Placeholder 3">
            <a:extLst>
              <a:ext uri="{FF2B5EF4-FFF2-40B4-BE49-F238E27FC236}">
                <a16:creationId xmlns:a16="http://schemas.microsoft.com/office/drawing/2014/main" id="{F435C825-EEEC-E348-8F15-14890C5966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4CB1ABE-6DCC-4247-9FEE-1610F6D65DAB}" type="slidenum">
              <a:rPr lang="en-US" altLang="en-US"/>
              <a:pPr>
                <a:spcBef>
                  <a:spcPct val="0"/>
                </a:spcBef>
              </a:pPr>
              <a:t>46</a:t>
            </a:fld>
            <a:endParaRPr lang="en-US" altLang="en-US"/>
          </a:p>
        </p:txBody>
      </p:sp>
    </p:spTree>
    <p:extLst>
      <p:ext uri="{BB962C8B-B14F-4D97-AF65-F5344CB8AC3E}">
        <p14:creationId xmlns:p14="http://schemas.microsoft.com/office/powerpoint/2010/main" val="1522673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a:extLst>
              <a:ext uri="{FF2B5EF4-FFF2-40B4-BE49-F238E27FC236}">
                <a16:creationId xmlns:a16="http://schemas.microsoft.com/office/drawing/2014/main" id="{AE0B591B-7804-1C44-9D8A-D718745A161B}"/>
              </a:ext>
            </a:extLst>
          </p:cNvPr>
          <p:cNvSpPr>
            <a:spLocks noGrp="1" noRot="1" noChangeAspect="1" noChangeArrowheads="1" noTextEdit="1"/>
          </p:cNvSpPr>
          <p:nvPr>
            <p:ph type="sldImg"/>
          </p:nvPr>
        </p:nvSpPr>
        <p:spPr>
          <a:ln/>
        </p:spPr>
      </p:sp>
      <p:sp>
        <p:nvSpPr>
          <p:cNvPr id="105474" name="Notes Placeholder 2">
            <a:extLst>
              <a:ext uri="{FF2B5EF4-FFF2-40B4-BE49-F238E27FC236}">
                <a16:creationId xmlns:a16="http://schemas.microsoft.com/office/drawing/2014/main" id="{39E8304D-B76A-8A4E-ADE7-BFD8D93348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For illustrative purposes if needed.</a:t>
            </a:r>
          </a:p>
        </p:txBody>
      </p:sp>
      <p:sp>
        <p:nvSpPr>
          <p:cNvPr id="105475" name="Slide Number Placeholder 3">
            <a:extLst>
              <a:ext uri="{FF2B5EF4-FFF2-40B4-BE49-F238E27FC236}">
                <a16:creationId xmlns:a16="http://schemas.microsoft.com/office/drawing/2014/main" id="{BE33022A-581C-614F-A775-21FFF45970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0C63AFC-24F3-CD4D-8224-BB47CEA9D355}" type="slidenum">
              <a:rPr lang="en-US" altLang="en-US"/>
              <a:pPr>
                <a:spcBef>
                  <a:spcPct val="0"/>
                </a:spcBef>
              </a:pPr>
              <a:t>47</a:t>
            </a:fld>
            <a:endParaRPr lang="en-US" altLang="en-US"/>
          </a:p>
        </p:txBody>
      </p:sp>
    </p:spTree>
    <p:extLst>
      <p:ext uri="{BB962C8B-B14F-4D97-AF65-F5344CB8AC3E}">
        <p14:creationId xmlns:p14="http://schemas.microsoft.com/office/powerpoint/2010/main" val="1792809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473F1CC6-1CAB-A140-BA42-2DB3382F4596}"/>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E7F458F9-0A71-FF42-B70B-B65E22487A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7-11 (**)</a:t>
            </a:r>
          </a:p>
          <a:p>
            <a:r>
              <a:rPr lang="en-US" altLang="en-US" dirty="0">
                <a:latin typeface="Arial" panose="020B0604020202020204" pitchFamily="34" charset="0"/>
                <a:ea typeface="ＭＳ Ｐゴシック" panose="020B0600070205080204" pitchFamily="34" charset="-128"/>
              </a:rPr>
              <a:t>Give out sheets</a:t>
            </a:r>
          </a:p>
          <a:p>
            <a:r>
              <a:rPr lang="en-US" altLang="en-US" dirty="0">
                <a:latin typeface="Arial" panose="020B0604020202020204" pitchFamily="34" charset="0"/>
                <a:ea typeface="ＭＳ Ｐゴシック" panose="020B0600070205080204" pitchFamily="34" charset="-128"/>
              </a:rPr>
              <a:t>Deliberately chosen because it’s tricky (two stars on website) and to examine the </a:t>
            </a:r>
            <a:r>
              <a:rPr lang="en-US" altLang="en-US" dirty="0" err="1">
                <a:latin typeface="Arial" panose="020B0604020202020204" pitchFamily="34" charset="0"/>
                <a:ea typeface="ＭＳ Ｐゴシック" panose="020B0600070205080204" pitchFamily="34" charset="-128"/>
              </a:rPr>
              <a:t>ps</a:t>
            </a:r>
            <a:r>
              <a:rPr lang="en-US" altLang="en-US" dirty="0">
                <a:latin typeface="Arial" panose="020B0604020202020204" pitchFamily="34" charset="0"/>
                <a:ea typeface="ＭＳ Ｐゴシック" panose="020B0600070205080204" pitchFamily="34" charset="-128"/>
              </a:rPr>
              <a:t> process (link to Y4 ‘solve problems involving increasingly </a:t>
            </a:r>
            <a:r>
              <a:rPr lang="is-IS" altLang="en-US" dirty="0">
                <a:latin typeface="Arial" panose="020B0604020202020204" pitchFamily="34" charset="0"/>
                <a:ea typeface="ＭＳ Ｐゴシック" panose="020B0600070205080204" pitchFamily="34" charset="-128"/>
              </a:rPr>
              <a:t>…’)</a:t>
            </a: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Have a go, consider what doing at each of four stages</a:t>
            </a:r>
          </a:p>
        </p:txBody>
      </p:sp>
      <p:sp>
        <p:nvSpPr>
          <p:cNvPr id="26627" name="Slide Number Placeholder 3">
            <a:extLst>
              <a:ext uri="{FF2B5EF4-FFF2-40B4-BE49-F238E27FC236}">
                <a16:creationId xmlns:a16="http://schemas.microsoft.com/office/drawing/2014/main" id="{830F0ABC-D711-F045-93FC-9A1C6D2DC8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B5B181C-FEC2-CF4E-86E4-736114C7292A}" type="slidenum">
              <a:rPr lang="en-US" altLang="en-US"/>
              <a:pPr>
                <a:spcBef>
                  <a:spcPct val="0"/>
                </a:spcBef>
              </a:pPr>
              <a:t>4</a:t>
            </a:fld>
            <a:endParaRPr lang="en-US" altLang="en-US"/>
          </a:p>
        </p:txBody>
      </p:sp>
    </p:spTree>
    <p:extLst>
      <p:ext uri="{BB962C8B-B14F-4D97-AF65-F5344CB8AC3E}">
        <p14:creationId xmlns:p14="http://schemas.microsoft.com/office/powerpoint/2010/main" val="815055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a:extLst>
              <a:ext uri="{FF2B5EF4-FFF2-40B4-BE49-F238E27FC236}">
                <a16:creationId xmlns:a16="http://schemas.microsoft.com/office/drawing/2014/main" id="{77C8B43D-7DD6-5D4C-8F1C-50458562254A}"/>
              </a:ext>
            </a:extLst>
          </p:cNvPr>
          <p:cNvSpPr>
            <a:spLocks noGrp="1" noRot="1" noChangeAspect="1" noChangeArrowheads="1" noTextEdit="1"/>
          </p:cNvSpPr>
          <p:nvPr>
            <p:ph type="sldImg"/>
          </p:nvPr>
        </p:nvSpPr>
        <p:spPr>
          <a:ln/>
        </p:spPr>
      </p:sp>
      <p:sp>
        <p:nvSpPr>
          <p:cNvPr id="107522" name="Notes Placeholder 2">
            <a:extLst>
              <a:ext uri="{FF2B5EF4-FFF2-40B4-BE49-F238E27FC236}">
                <a16:creationId xmlns:a16="http://schemas.microsoft.com/office/drawing/2014/main" id="{8FA68599-3F7C-8041-B162-84AA51CE50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Example of LTHC task (see later), longer investigation</a:t>
            </a:r>
          </a:p>
        </p:txBody>
      </p:sp>
      <p:sp>
        <p:nvSpPr>
          <p:cNvPr id="107523" name="Slide Number Placeholder 3">
            <a:extLst>
              <a:ext uri="{FF2B5EF4-FFF2-40B4-BE49-F238E27FC236}">
                <a16:creationId xmlns:a16="http://schemas.microsoft.com/office/drawing/2014/main" id="{664E823D-7EB8-C745-8443-149E32F7F6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3B2B5D5-86F3-AE4A-8310-2046720DBC5B}" type="slidenum">
              <a:rPr lang="en-US" altLang="en-US"/>
              <a:pPr>
                <a:spcBef>
                  <a:spcPct val="0"/>
                </a:spcBef>
              </a:pPr>
              <a:t>48</a:t>
            </a:fld>
            <a:endParaRPr lang="en-US" altLang="en-US"/>
          </a:p>
        </p:txBody>
      </p:sp>
    </p:spTree>
    <p:extLst>
      <p:ext uri="{BB962C8B-B14F-4D97-AF65-F5344CB8AC3E}">
        <p14:creationId xmlns:p14="http://schemas.microsoft.com/office/powerpoint/2010/main" val="39761105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id="{80DF540B-A7BF-5546-83A5-5C5F31E7728E}"/>
              </a:ext>
            </a:extLst>
          </p:cNvPr>
          <p:cNvSpPr>
            <a:spLocks noGrp="1" noRot="1" noChangeAspect="1" noChangeArrowheads="1" noTextEdit="1"/>
          </p:cNvSpPr>
          <p:nvPr>
            <p:ph type="sldImg"/>
          </p:nvPr>
        </p:nvSpPr>
        <p:spPr>
          <a:ln/>
        </p:spPr>
      </p:sp>
      <p:sp>
        <p:nvSpPr>
          <p:cNvPr id="109570" name="Notes Placeholder 2">
            <a:extLst>
              <a:ext uri="{FF2B5EF4-FFF2-40B4-BE49-F238E27FC236}">
                <a16:creationId xmlns:a16="http://schemas.microsoft.com/office/drawing/2014/main" id="{5BB82F09-9480-254E-8492-5AFCD8C104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Extension - what amount they would need in a fifth bag to be able to make as many amounts as possible over 15p?</a:t>
            </a:r>
          </a:p>
          <a:p>
            <a:r>
              <a:rPr lang="en-US" altLang="en-US">
                <a:latin typeface="Arial" panose="020B0604020202020204" pitchFamily="34" charset="0"/>
                <a:ea typeface="ＭＳ Ｐゴシック" panose="020B0600070205080204" pitchFamily="34" charset="-128"/>
              </a:rPr>
              <a:t>Possible generalisation powers of two i.e. bags of 1, 2, 4, 8, 16 etc.</a:t>
            </a:r>
          </a:p>
          <a:p>
            <a:r>
              <a:rPr lang="en-US" altLang="en-US">
                <a:latin typeface="Arial" panose="020B0604020202020204" pitchFamily="34" charset="0"/>
                <a:ea typeface="ＭＳ Ｐゴシック" panose="020B0600070205080204" pitchFamily="34" charset="-128"/>
              </a:rPr>
              <a:t>LOOKING AT THE UNDERLYING STRUCTURE OF THE REASONING – WHAT DO YOU EXPECT THE CHILDREN TO BE SAYING? ELICIT CONTRIBUTIONS FROM DELEGATES.</a:t>
            </a:r>
          </a:p>
        </p:txBody>
      </p:sp>
      <p:sp>
        <p:nvSpPr>
          <p:cNvPr id="109571" name="Slide Number Placeholder 3">
            <a:extLst>
              <a:ext uri="{FF2B5EF4-FFF2-40B4-BE49-F238E27FC236}">
                <a16:creationId xmlns:a16="http://schemas.microsoft.com/office/drawing/2014/main" id="{F5904FB5-C304-564E-9866-3849F22090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126F520-F789-5C44-A1BE-11749D145DC5}" type="slidenum">
              <a:rPr lang="en-US" altLang="en-US"/>
              <a:pPr>
                <a:spcBef>
                  <a:spcPct val="0"/>
                </a:spcBef>
              </a:pPr>
              <a:t>49</a:t>
            </a:fld>
            <a:endParaRPr lang="en-US" altLang="en-US"/>
          </a:p>
        </p:txBody>
      </p:sp>
    </p:spTree>
    <p:extLst>
      <p:ext uri="{BB962C8B-B14F-4D97-AF65-F5344CB8AC3E}">
        <p14:creationId xmlns:p14="http://schemas.microsoft.com/office/powerpoint/2010/main" val="4185085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a:extLst>
              <a:ext uri="{FF2B5EF4-FFF2-40B4-BE49-F238E27FC236}">
                <a16:creationId xmlns:a16="http://schemas.microsoft.com/office/drawing/2014/main" id="{3009298D-AD97-9641-B4A1-E671F3417495}"/>
              </a:ext>
            </a:extLst>
          </p:cNvPr>
          <p:cNvSpPr>
            <a:spLocks noGrp="1" noRot="1" noChangeAspect="1" noChangeArrowheads="1" noTextEdit="1"/>
          </p:cNvSpPr>
          <p:nvPr>
            <p:ph type="sldImg"/>
          </p:nvPr>
        </p:nvSpPr>
        <p:spPr>
          <a:ln/>
        </p:spPr>
      </p:sp>
      <p:sp>
        <p:nvSpPr>
          <p:cNvPr id="111618" name="Notes Placeholder 2">
            <a:extLst>
              <a:ext uri="{FF2B5EF4-FFF2-40B4-BE49-F238E27FC236}">
                <a16:creationId xmlns:a16="http://schemas.microsoft.com/office/drawing/2014/main" id="{D69972D6-1322-4144-8D72-A8B151644F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11619" name="Slide Number Placeholder 3">
            <a:extLst>
              <a:ext uri="{FF2B5EF4-FFF2-40B4-BE49-F238E27FC236}">
                <a16:creationId xmlns:a16="http://schemas.microsoft.com/office/drawing/2014/main" id="{230BE01A-73DD-BE49-A03A-A39827A4EC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636CB9C-BA3A-2D4B-ACE3-F9FB4677046D}" type="slidenum">
              <a:rPr lang="en-US" altLang="en-US"/>
              <a:pPr>
                <a:spcBef>
                  <a:spcPct val="0"/>
                </a:spcBef>
              </a:pPr>
              <a:t>50</a:t>
            </a:fld>
            <a:endParaRPr lang="en-US" altLang="en-US"/>
          </a:p>
        </p:txBody>
      </p:sp>
    </p:spTree>
    <p:extLst>
      <p:ext uri="{BB962C8B-B14F-4D97-AF65-F5344CB8AC3E}">
        <p14:creationId xmlns:p14="http://schemas.microsoft.com/office/powerpoint/2010/main" val="1190388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B3C3E33F-AA00-634A-9C08-6FFBAE571EE5}"/>
              </a:ext>
            </a:extLst>
          </p:cNvPr>
          <p:cNvSpPr>
            <a:spLocks noGrp="1" noRot="1" noChangeAspect="1" noChangeArrowheads="1" noTextEdit="1"/>
          </p:cNvSpPr>
          <p:nvPr>
            <p:ph type="sldImg"/>
          </p:nvPr>
        </p:nvSpPr>
        <p:spPr>
          <a:ln/>
        </p:spPr>
      </p:sp>
      <p:sp>
        <p:nvSpPr>
          <p:cNvPr id="113666" name="Notes Placeholder 2">
            <a:extLst>
              <a:ext uri="{FF2B5EF4-FFF2-40B4-BE49-F238E27FC236}">
                <a16:creationId xmlns:a16="http://schemas.microsoft.com/office/drawing/2014/main" id="{9DC93228-3952-3649-B371-ACA4DE6224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Show interactive on site – talk in pairs, how would you get started?</a:t>
            </a:r>
          </a:p>
          <a:p>
            <a:r>
              <a:rPr lang="en-US" altLang="en-US">
                <a:latin typeface="Arial" panose="020B0604020202020204" pitchFamily="34" charset="0"/>
                <a:ea typeface="ＭＳ Ｐゴシック" panose="020B0600070205080204" pitchFamily="34" charset="-128"/>
              </a:rPr>
              <a:t>Reasoning that helps us get started is the challenging reasoning</a:t>
            </a:r>
          </a:p>
          <a:p>
            <a:r>
              <a:rPr lang="en-US" altLang="en-US">
                <a:latin typeface="Arial" panose="020B0604020202020204" pitchFamily="34" charset="0"/>
                <a:ea typeface="ＭＳ Ｐゴシック" panose="020B0600070205080204" pitchFamily="34" charset="-128"/>
              </a:rPr>
              <a:t>Trial and improvement</a:t>
            </a:r>
          </a:p>
          <a:p>
            <a:r>
              <a:rPr lang="en-US" altLang="en-US">
                <a:latin typeface="Arial" panose="020B0604020202020204" pitchFamily="34" charset="0"/>
                <a:ea typeface="ＭＳ Ｐゴシック" panose="020B0600070205080204" pitchFamily="34" charset="-128"/>
              </a:rPr>
              <a:t>What is the number sense here?</a:t>
            </a:r>
          </a:p>
        </p:txBody>
      </p:sp>
      <p:sp>
        <p:nvSpPr>
          <p:cNvPr id="113667" name="Slide Number Placeholder 3">
            <a:extLst>
              <a:ext uri="{FF2B5EF4-FFF2-40B4-BE49-F238E27FC236}">
                <a16:creationId xmlns:a16="http://schemas.microsoft.com/office/drawing/2014/main" id="{08DA1035-420B-514B-BCCC-70E906BB0F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9CABBEF-ACA7-E24C-82E7-EE8D702A801D}" type="slidenum">
              <a:rPr lang="en-US" altLang="en-US"/>
              <a:pPr>
                <a:spcBef>
                  <a:spcPct val="0"/>
                </a:spcBef>
              </a:pPr>
              <a:t>51</a:t>
            </a:fld>
            <a:endParaRPr lang="en-US" altLang="en-US"/>
          </a:p>
        </p:txBody>
      </p:sp>
    </p:spTree>
    <p:extLst>
      <p:ext uri="{BB962C8B-B14F-4D97-AF65-F5344CB8AC3E}">
        <p14:creationId xmlns:p14="http://schemas.microsoft.com/office/powerpoint/2010/main" val="2087654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200" kern="1200" dirty="0">
                <a:solidFill>
                  <a:srgbClr val="000000"/>
                </a:solidFill>
                <a:effectLst/>
                <a:latin typeface="Times New Roman" panose="02020603050405020304" pitchFamily="18" charset="0"/>
                <a:ea typeface="+mn-ea"/>
                <a:cs typeface="+mn-cs"/>
              </a:rPr>
              <a:t>Play Poly Plug introduction – part 1 video, then ask for </a:t>
            </a:r>
            <a:r>
              <a:rPr lang="en-GB" sz="1200" kern="1200" dirty="0" err="1">
                <a:solidFill>
                  <a:srgbClr val="000000"/>
                </a:solidFill>
                <a:effectLst/>
                <a:latin typeface="Times New Roman" panose="02020603050405020304" pitchFamily="18" charset="0"/>
                <a:ea typeface="+mn-ea"/>
                <a:cs typeface="+mn-cs"/>
              </a:rPr>
              <a:t>noticings</a:t>
            </a:r>
            <a:r>
              <a:rPr lang="en-GB" sz="1200" kern="1200" dirty="0">
                <a:solidFill>
                  <a:srgbClr val="000000"/>
                </a:solidFill>
                <a:effectLst/>
                <a:latin typeface="Times New Roman" panose="02020603050405020304" pitchFamily="18" charset="0"/>
                <a:ea typeface="+mn-ea"/>
                <a:cs typeface="+mn-cs"/>
              </a:rPr>
              <a:t>, wondering and questions to be discussed on tables.</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200" kern="1200" dirty="0">
                <a:solidFill>
                  <a:srgbClr val="000000"/>
                </a:solidFill>
                <a:effectLst/>
                <a:latin typeface="Times New Roman" panose="02020603050405020304" pitchFamily="18" charset="0"/>
                <a:ea typeface="+mn-ea"/>
                <a:cs typeface="+mn-cs"/>
              </a:rPr>
              <a:t>Take some feedback and clarify whatever is needed to enable pairs to play one on one several times (”as your children might, to get into the game”).</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GB" sz="1200" kern="1200" dirty="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200" kern="1200" dirty="0">
                <a:solidFill>
                  <a:srgbClr val="000000"/>
                </a:solidFill>
                <a:effectLst/>
                <a:latin typeface="Times New Roman" panose="02020603050405020304" pitchFamily="18" charset="0"/>
                <a:ea typeface="+mn-ea"/>
                <a:cs typeface="+mn-cs"/>
              </a:rPr>
              <a:t>Next ask them to set up their boards as shown at the start of the part 2 video, then play it and ask them to discuss whether they agree or not and why.</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200" kern="1200" dirty="0">
                <a:solidFill>
                  <a:srgbClr val="000000"/>
                </a:solidFill>
                <a:effectLst/>
                <a:latin typeface="Times New Roman" panose="02020603050405020304" pitchFamily="18" charset="0"/>
                <a:ea typeface="+mn-ea"/>
                <a:cs typeface="+mn-cs"/>
              </a:rPr>
              <a:t>Perhaps replay the moves for themselves (you could document them with numbers on the flipchart as a reminder of the order) in order to see if ‘knowing’ was possible earlier?</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GB" sz="1200" kern="1200" dirty="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200" kern="1200" dirty="0">
                <a:solidFill>
                  <a:srgbClr val="000000"/>
                </a:solidFill>
                <a:effectLst/>
                <a:latin typeface="Times New Roman" panose="02020603050405020304" pitchFamily="18" charset="0"/>
                <a:ea typeface="+mn-ea"/>
                <a:cs typeface="+mn-cs"/>
              </a:rPr>
              <a:t>Time for more play and encourage delegates to vary the number of counters (4 upwards), the position on the board and the orientation of the rectangle.  Talk about outcomes - ”what does changing the number of counters do?” etc.</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GB" sz="1200" kern="1200" dirty="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200" kern="1200" dirty="0">
                <a:solidFill>
                  <a:srgbClr val="000000"/>
                </a:solidFill>
                <a:effectLst/>
                <a:latin typeface="Times New Roman" panose="02020603050405020304" pitchFamily="18" charset="0"/>
                <a:ea typeface="+mn-ea"/>
                <a:cs typeface="+mn-cs"/>
              </a:rPr>
              <a:t>Watch last video and pause at       .  “Do you agree or disagree with the centre being a pointless guess?” (Reasoning could be “it is pointless because you know it will be there and therefore you’ve ‘wasted’ a guess”, or “it isn’t pointless because it will definitely be a hit!”) Highlight that this reasoning about pointless guesses can be key to developing reasoning skills – not just about was is, but also what isn’t.</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GB" sz="1200" kern="1200" dirty="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200" kern="1200" dirty="0">
                <a:solidFill>
                  <a:srgbClr val="000000"/>
                </a:solidFill>
                <a:effectLst/>
                <a:latin typeface="Times New Roman" panose="02020603050405020304" pitchFamily="18" charset="0"/>
                <a:ea typeface="+mn-ea"/>
                <a:cs typeface="+mn-cs"/>
              </a:rPr>
              <a:t>If time, offer the opportunity to play pair on pair to develop the reasoning by rehearsing with your partner against the other ‘team’.</a:t>
            </a:r>
          </a:p>
        </p:txBody>
      </p:sp>
      <p:sp>
        <p:nvSpPr>
          <p:cNvPr id="4" name="Slide Number Placeholder 3"/>
          <p:cNvSpPr>
            <a:spLocks noGrp="1"/>
          </p:cNvSpPr>
          <p:nvPr>
            <p:ph type="sldNum"/>
          </p:nvPr>
        </p:nvSpPr>
        <p:spPr/>
        <p:txBody>
          <a:bodyPr/>
          <a:lstStyle/>
          <a:p>
            <a:fld id="{60CA9950-BA5E-4950-8F9C-6CE0961AEEC6}" type="slidenum">
              <a:rPr lang="en-US" altLang="en-US" smtClean="0"/>
              <a:pPr/>
              <a:t>52</a:t>
            </a:fld>
            <a:endParaRPr lang="en-US" altLang="en-US" dirty="0"/>
          </a:p>
        </p:txBody>
      </p:sp>
    </p:spTree>
    <p:extLst>
      <p:ext uri="{BB962C8B-B14F-4D97-AF65-F5344CB8AC3E}">
        <p14:creationId xmlns:p14="http://schemas.microsoft.com/office/powerpoint/2010/main" val="22901084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566B723F-D89A-664E-9BB7-8CD336742BE4}"/>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32BEC09E-8F96-EA4E-B52A-D84A710C48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This total is 151</a:t>
            </a:r>
          </a:p>
        </p:txBody>
      </p:sp>
      <p:sp>
        <p:nvSpPr>
          <p:cNvPr id="59395" name="Slide Number Placeholder 3">
            <a:extLst>
              <a:ext uri="{FF2B5EF4-FFF2-40B4-BE49-F238E27FC236}">
                <a16:creationId xmlns:a16="http://schemas.microsoft.com/office/drawing/2014/main" id="{375B2B50-24E1-8446-9783-ADF2A36B1B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u="sng">
                <a:solidFill>
                  <a:schemeClr val="tx1"/>
                </a:solidFill>
                <a:latin typeface="Arial" panose="020B0604020202020204" pitchFamily="34" charset="0"/>
                <a:ea typeface="ＭＳ Ｐゴシック" panose="020B0600070205080204" pitchFamily="34" charset="-128"/>
              </a:defRPr>
            </a:lvl1pPr>
            <a:lvl2pPr marL="742950" indent="-285750">
              <a:defRPr u="sng">
                <a:solidFill>
                  <a:schemeClr val="tx1"/>
                </a:solidFill>
                <a:latin typeface="Arial" panose="020B0604020202020204" pitchFamily="34" charset="0"/>
                <a:ea typeface="ＭＳ Ｐゴシック" panose="020B0600070205080204" pitchFamily="34" charset="-128"/>
              </a:defRPr>
            </a:lvl2pPr>
            <a:lvl3pPr marL="1143000" indent="-228600">
              <a:defRPr u="sng">
                <a:solidFill>
                  <a:schemeClr val="tx1"/>
                </a:solidFill>
                <a:latin typeface="Arial" panose="020B0604020202020204" pitchFamily="34" charset="0"/>
                <a:ea typeface="ＭＳ Ｐゴシック" panose="020B0600070205080204" pitchFamily="34" charset="-128"/>
              </a:defRPr>
            </a:lvl3pPr>
            <a:lvl4pPr marL="1600200" indent="-228600">
              <a:defRPr u="sng">
                <a:solidFill>
                  <a:schemeClr val="tx1"/>
                </a:solidFill>
                <a:latin typeface="Arial" panose="020B0604020202020204" pitchFamily="34" charset="0"/>
                <a:ea typeface="ＭＳ Ｐゴシック" panose="020B0600070205080204" pitchFamily="34" charset="-128"/>
              </a:defRPr>
            </a:lvl4pPr>
            <a:lvl5pPr marL="2057400" indent="-228600">
              <a:defRPr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9pPr>
          </a:lstStyle>
          <a:p>
            <a:fld id="{638B2602-8F94-CF42-8A61-CC4650382F62}" type="slidenum">
              <a:rPr lang="en-US" altLang="en-US" u="none" smtClean="0"/>
              <a:pPr/>
              <a:t>54</a:t>
            </a:fld>
            <a:endParaRPr lang="en-US" altLang="en-US" u="none"/>
          </a:p>
        </p:txBody>
      </p:sp>
    </p:spTree>
    <p:extLst>
      <p:ext uri="{BB962C8B-B14F-4D97-AF65-F5344CB8AC3E}">
        <p14:creationId xmlns:p14="http://schemas.microsoft.com/office/powerpoint/2010/main" val="1563837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a:extLst>
              <a:ext uri="{FF2B5EF4-FFF2-40B4-BE49-F238E27FC236}">
                <a16:creationId xmlns:a16="http://schemas.microsoft.com/office/drawing/2014/main" id="{442205FA-4835-3C48-B6FB-6CCA1EF87938}"/>
              </a:ext>
            </a:extLst>
          </p:cNvPr>
          <p:cNvSpPr>
            <a:spLocks noGrp="1" noRot="1" noChangeAspect="1" noChangeArrowheads="1" noTextEdit="1"/>
          </p:cNvSpPr>
          <p:nvPr>
            <p:ph type="sldImg"/>
          </p:nvPr>
        </p:nvSpPr>
        <p:spPr>
          <a:ln/>
        </p:spPr>
      </p:sp>
      <p:sp>
        <p:nvSpPr>
          <p:cNvPr id="121858" name="Notes Placeholder 2">
            <a:extLst>
              <a:ext uri="{FF2B5EF4-FFF2-40B4-BE49-F238E27FC236}">
                <a16:creationId xmlns:a16="http://schemas.microsoft.com/office/drawing/2014/main" id="{5E22D235-D556-104E-82A9-E555815FD9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Modelling with TA </a:t>
            </a:r>
          </a:p>
        </p:txBody>
      </p:sp>
      <p:sp>
        <p:nvSpPr>
          <p:cNvPr id="121859" name="Slide Number Placeholder 3">
            <a:extLst>
              <a:ext uri="{FF2B5EF4-FFF2-40B4-BE49-F238E27FC236}">
                <a16:creationId xmlns:a16="http://schemas.microsoft.com/office/drawing/2014/main" id="{C3F38F24-9F05-F34B-96F4-4802F499FA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D3A9FEA-C2FB-4649-B99E-0542924AF520}" type="slidenum">
              <a:rPr lang="en-US" altLang="en-US"/>
              <a:pPr>
                <a:spcBef>
                  <a:spcPct val="0"/>
                </a:spcBef>
              </a:pPr>
              <a:t>55</a:t>
            </a:fld>
            <a:endParaRPr lang="en-US" altLang="en-US"/>
          </a:p>
        </p:txBody>
      </p:sp>
    </p:spTree>
    <p:extLst>
      <p:ext uri="{BB962C8B-B14F-4D97-AF65-F5344CB8AC3E}">
        <p14:creationId xmlns:p14="http://schemas.microsoft.com/office/powerpoint/2010/main" val="8887574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a:extLst>
              <a:ext uri="{FF2B5EF4-FFF2-40B4-BE49-F238E27FC236}">
                <a16:creationId xmlns:a16="http://schemas.microsoft.com/office/drawing/2014/main" id="{BB66B610-11E1-7E44-8784-4087F250898A}"/>
              </a:ext>
            </a:extLst>
          </p:cNvPr>
          <p:cNvSpPr>
            <a:spLocks noGrp="1" noRot="1" noChangeAspect="1" noChangeArrowheads="1" noTextEdit="1"/>
          </p:cNvSpPr>
          <p:nvPr>
            <p:ph type="sldImg"/>
          </p:nvPr>
        </p:nvSpPr>
        <p:spPr>
          <a:ln/>
        </p:spPr>
      </p:sp>
      <p:sp>
        <p:nvSpPr>
          <p:cNvPr id="123906" name="Notes Placeholder 2">
            <a:extLst>
              <a:ext uri="{FF2B5EF4-FFF2-40B4-BE49-F238E27FC236}">
                <a16:creationId xmlns:a16="http://schemas.microsoft.com/office/drawing/2014/main" id="{51A5FA3D-DC34-5A4F-8F33-657B1B7002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Note no question shown – formulate question prac first then explain the task ie how many can you make</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Allot time to try task then go to live site and allow time to consider students solution and strategic approach – allow time to continue exploring it, modelling idea of developing flexible approaches to non-routine problems ie building representations then seeing whats in common with other problems eg being systematic, reduing problem down to fewer elements to make it more manageable, then building it back up again…</a:t>
            </a:r>
          </a:p>
        </p:txBody>
      </p:sp>
      <p:sp>
        <p:nvSpPr>
          <p:cNvPr id="123907" name="Slide Number Placeholder 3">
            <a:extLst>
              <a:ext uri="{FF2B5EF4-FFF2-40B4-BE49-F238E27FC236}">
                <a16:creationId xmlns:a16="http://schemas.microsoft.com/office/drawing/2014/main" id="{3387758D-FD6D-C54C-9CF7-49B82462D0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4F1C850-F23A-434D-A501-92C7C0040E2B}" type="slidenum">
              <a:rPr lang="en-US" altLang="en-US"/>
              <a:pPr>
                <a:spcBef>
                  <a:spcPct val="0"/>
                </a:spcBef>
              </a:pPr>
              <a:t>56</a:t>
            </a:fld>
            <a:endParaRPr lang="en-US" altLang="en-US"/>
          </a:p>
        </p:txBody>
      </p:sp>
    </p:spTree>
    <p:extLst>
      <p:ext uri="{BB962C8B-B14F-4D97-AF65-F5344CB8AC3E}">
        <p14:creationId xmlns:p14="http://schemas.microsoft.com/office/powerpoint/2010/main" val="39319037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7E1FB176-D6A1-704D-ADDE-7A21F8A61C16}"/>
              </a:ext>
            </a:extLst>
          </p:cNvPr>
          <p:cNvSpPr>
            <a:spLocks noGrp="1" noRot="1" noChangeAspect="1" noChangeArrowheads="1" noTextEdit="1"/>
          </p:cNvSpPr>
          <p:nvPr>
            <p:ph type="sldImg"/>
          </p:nvPr>
        </p:nvSpPr>
        <p:spPr>
          <a:ln/>
        </p:spPr>
      </p:sp>
      <p:sp>
        <p:nvSpPr>
          <p:cNvPr id="130050" name="Notes Placeholder 2">
            <a:extLst>
              <a:ext uri="{FF2B5EF4-FFF2-40B4-BE49-F238E27FC236}">
                <a16:creationId xmlns:a16="http://schemas.microsoft.com/office/drawing/2014/main" id="{8F755645-56DB-E34B-91E5-D32C472A9C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NEED DIGITS? </a:t>
            </a:r>
          </a:p>
          <a:p>
            <a:r>
              <a:rPr lang="en-US" altLang="en-US">
                <a:latin typeface="Arial" panose="020B0604020202020204" pitchFamily="34" charset="0"/>
                <a:ea typeface="ＭＳ Ｐゴシック" panose="020B0600070205080204" pitchFamily="34" charset="-128"/>
              </a:rPr>
              <a:t>Alternative rich task at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lower</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entry level so that problem-solving skills can be focused on</a:t>
            </a:r>
          </a:p>
          <a:p>
            <a:r>
              <a:rPr lang="en-US" altLang="en-US">
                <a:latin typeface="Arial" panose="020B0604020202020204" pitchFamily="34" charset="0"/>
                <a:ea typeface="ＭＳ Ｐゴシック" panose="020B0600070205080204" pitchFamily="34" charset="-128"/>
              </a:rPr>
              <a:t>NB extensions – just 1122 (impossible), then 11223344, then 1122334455 (impossible), 112233445566 (impossible), 11223344556677</a:t>
            </a:r>
          </a:p>
          <a:p>
            <a:r>
              <a:rPr lang="en-US" altLang="en-US">
                <a:latin typeface="Arial" panose="020B0604020202020204" pitchFamily="34" charset="0"/>
                <a:ea typeface="ＭＳ Ｐゴシック" panose="020B0600070205080204" pitchFamily="34" charset="-128"/>
              </a:rPr>
              <a:t>(10 mins)</a:t>
            </a:r>
          </a:p>
          <a:p>
            <a:endParaRPr lang="en-US" altLang="en-US">
              <a:latin typeface="Arial" panose="020B0604020202020204" pitchFamily="34" charset="0"/>
              <a:ea typeface="ＭＳ Ｐゴシック" panose="020B0600070205080204" pitchFamily="34" charset="-128"/>
            </a:endParaRPr>
          </a:p>
        </p:txBody>
      </p:sp>
      <p:sp>
        <p:nvSpPr>
          <p:cNvPr id="130051" name="Slide Number Placeholder 3">
            <a:extLst>
              <a:ext uri="{FF2B5EF4-FFF2-40B4-BE49-F238E27FC236}">
                <a16:creationId xmlns:a16="http://schemas.microsoft.com/office/drawing/2014/main" id="{46C3ED0C-5F5C-8742-A9D6-47837C57DC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27FA4FA-6EA9-E543-A6F5-0FB6C850B2AF}" type="slidenum">
              <a:rPr lang="en-US" altLang="en-US"/>
              <a:pPr>
                <a:spcBef>
                  <a:spcPct val="0"/>
                </a:spcBef>
              </a:pPr>
              <a:t>57</a:t>
            </a:fld>
            <a:endParaRPr lang="en-US" altLang="en-US"/>
          </a:p>
        </p:txBody>
      </p:sp>
    </p:spTree>
    <p:extLst>
      <p:ext uri="{BB962C8B-B14F-4D97-AF65-F5344CB8AC3E}">
        <p14:creationId xmlns:p14="http://schemas.microsoft.com/office/powerpoint/2010/main" val="3096154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a:extLst>
              <a:ext uri="{FF2B5EF4-FFF2-40B4-BE49-F238E27FC236}">
                <a16:creationId xmlns:a16="http://schemas.microsoft.com/office/drawing/2014/main" id="{3CCB7016-1C13-1940-BA63-22A4E0D0F95D}"/>
              </a:ext>
            </a:extLst>
          </p:cNvPr>
          <p:cNvSpPr>
            <a:spLocks noGrp="1" noRot="1" noChangeAspect="1" noChangeArrowheads="1" noTextEdit="1"/>
          </p:cNvSpPr>
          <p:nvPr>
            <p:ph type="sldImg"/>
          </p:nvPr>
        </p:nvSpPr>
        <p:spPr>
          <a:ln/>
        </p:spPr>
      </p:sp>
      <p:sp>
        <p:nvSpPr>
          <p:cNvPr id="132098" name="Notes Placeholder 2">
            <a:extLst>
              <a:ext uri="{FF2B5EF4-FFF2-40B4-BE49-F238E27FC236}">
                <a16:creationId xmlns:a16="http://schemas.microsoft.com/office/drawing/2014/main" id="{F00F5956-BD9E-4440-8FB7-7D8603E6DB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Refer back to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6 Beads</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after having tackled the problem.</a:t>
            </a:r>
          </a:p>
          <a:p>
            <a:r>
              <a:rPr lang="en-US" altLang="en-US">
                <a:latin typeface="Arial" panose="020B0604020202020204" pitchFamily="34" charset="0"/>
                <a:ea typeface="ＭＳ Ｐゴシック" panose="020B0600070205080204" pitchFamily="34" charset="-128"/>
              </a:rPr>
              <a:t>Draw out the working systematically, all possibilities, proof by exhaustion.</a:t>
            </a:r>
          </a:p>
          <a:p>
            <a:r>
              <a:rPr lang="en-US" altLang="en-US">
                <a:latin typeface="Arial" panose="020B0604020202020204" pitchFamily="34" charset="0"/>
                <a:ea typeface="ＭＳ Ｐゴシック" panose="020B0600070205080204" pitchFamily="34" charset="-128"/>
              </a:rPr>
              <a:t>Ask each table to represent a systematic way of working through the solutions with their counters.</a:t>
            </a:r>
          </a:p>
          <a:p>
            <a:r>
              <a:rPr lang="en-US" altLang="en-US">
                <a:latin typeface="Arial" panose="020B0604020202020204" pitchFamily="34" charset="0"/>
                <a:ea typeface="ＭＳ Ｐゴシック" panose="020B0600070205080204" pitchFamily="34" charset="-128"/>
              </a:rPr>
              <a:t>Everyone to get up and look at other tables’ systems.</a:t>
            </a:r>
          </a:p>
        </p:txBody>
      </p:sp>
      <p:sp>
        <p:nvSpPr>
          <p:cNvPr id="132099" name="Slide Number Placeholder 3">
            <a:extLst>
              <a:ext uri="{FF2B5EF4-FFF2-40B4-BE49-F238E27FC236}">
                <a16:creationId xmlns:a16="http://schemas.microsoft.com/office/drawing/2014/main" id="{AE1BD781-11DF-F049-B56A-07A0ED5A8D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DD3412F-DEFD-EC48-B029-926C189F8F34}" type="slidenum">
              <a:rPr lang="en-US" altLang="en-US"/>
              <a:pPr>
                <a:spcBef>
                  <a:spcPct val="0"/>
                </a:spcBef>
              </a:pPr>
              <a:t>58</a:t>
            </a:fld>
            <a:endParaRPr lang="en-US" altLang="en-US"/>
          </a:p>
        </p:txBody>
      </p:sp>
    </p:spTree>
    <p:extLst>
      <p:ext uri="{BB962C8B-B14F-4D97-AF65-F5344CB8AC3E}">
        <p14:creationId xmlns:p14="http://schemas.microsoft.com/office/powerpoint/2010/main" val="1423039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FEE95A01-4E45-EC45-9998-7AF261085DAF}"/>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D62E87DE-C799-864F-A399-A29FAA3BA98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codification here is about the problem solving skills illustrated during the doing of the task by different groups, drawing on examples of good reasoning (particularly justificiation) and collaborative skills.</a:t>
            </a:r>
            <a:endParaRPr lang="en-GB" altLang="en-US">
              <a:latin typeface="Arial" panose="020B0604020202020204" pitchFamily="34" charset="0"/>
              <a:ea typeface="ＭＳ Ｐゴシック" panose="020B0600070205080204" pitchFamily="34" charset="-128"/>
            </a:endParaRPr>
          </a:p>
        </p:txBody>
      </p:sp>
      <p:sp>
        <p:nvSpPr>
          <p:cNvPr id="30723" name="Slide Number Placeholder 3">
            <a:extLst>
              <a:ext uri="{FF2B5EF4-FFF2-40B4-BE49-F238E27FC236}">
                <a16:creationId xmlns:a16="http://schemas.microsoft.com/office/drawing/2014/main" id="{7FF463FA-C58F-6C40-813D-788A08A7E3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A4E245F-B941-924A-9DC1-DD6CEA7FDD40}" type="slidenum">
              <a:rPr lang="en-US" altLang="en-US"/>
              <a:pPr>
                <a:spcBef>
                  <a:spcPct val="0"/>
                </a:spcBef>
              </a:pPr>
              <a:t>7</a:t>
            </a:fld>
            <a:endParaRPr lang="en-US" altLang="en-US"/>
          </a:p>
        </p:txBody>
      </p:sp>
    </p:spTree>
    <p:extLst>
      <p:ext uri="{BB962C8B-B14F-4D97-AF65-F5344CB8AC3E}">
        <p14:creationId xmlns:p14="http://schemas.microsoft.com/office/powerpoint/2010/main" val="3662089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a:extLst>
              <a:ext uri="{FF2B5EF4-FFF2-40B4-BE49-F238E27FC236}">
                <a16:creationId xmlns:a16="http://schemas.microsoft.com/office/drawing/2014/main" id="{211396F8-8D82-D249-AF12-5435EB2CE0BA}"/>
              </a:ext>
            </a:extLst>
          </p:cNvPr>
          <p:cNvSpPr>
            <a:spLocks noGrp="1" noRot="1" noChangeAspect="1" noChangeArrowheads="1" noTextEdit="1"/>
          </p:cNvSpPr>
          <p:nvPr>
            <p:ph type="sldImg"/>
          </p:nvPr>
        </p:nvSpPr>
        <p:spPr>
          <a:ln/>
        </p:spPr>
      </p:sp>
      <p:sp>
        <p:nvSpPr>
          <p:cNvPr id="134146" name="Notes Placeholder 2">
            <a:extLst>
              <a:ext uri="{FF2B5EF4-FFF2-40B4-BE49-F238E27FC236}">
                <a16:creationId xmlns:a16="http://schemas.microsoft.com/office/drawing/2014/main" id="{1FFC0F04-3A75-A64A-8541-AA90C0B62D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Have a go in pairs KS2 the solver and KS1 the recorder.</a:t>
            </a:r>
          </a:p>
          <a:p>
            <a:r>
              <a:rPr lang="en-US" altLang="en-US">
                <a:latin typeface="Arial" panose="020B0604020202020204" pitchFamily="34" charset="0"/>
                <a:ea typeface="ＭＳ Ｐゴシック" panose="020B0600070205080204" pitchFamily="34" charset="-128"/>
              </a:rPr>
              <a:t>Then consider what the five stages of reasoning might look like in the context of this problem.</a:t>
            </a:r>
          </a:p>
          <a:p>
            <a:endParaRPr lang="en-US" altLang="en-US">
              <a:latin typeface="Arial" panose="020B0604020202020204" pitchFamily="34" charset="0"/>
              <a:ea typeface="ＭＳ Ｐゴシック" panose="020B0600070205080204" pitchFamily="34" charset="-128"/>
            </a:endParaRPr>
          </a:p>
        </p:txBody>
      </p:sp>
      <p:sp>
        <p:nvSpPr>
          <p:cNvPr id="134147" name="Slide Number Placeholder 3">
            <a:extLst>
              <a:ext uri="{FF2B5EF4-FFF2-40B4-BE49-F238E27FC236}">
                <a16:creationId xmlns:a16="http://schemas.microsoft.com/office/drawing/2014/main" id="{6BEC0BF0-3839-7642-BED8-5151775CC9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AEED91C-4D0F-1343-B006-F1E72D630D0A}" type="slidenum">
              <a:rPr lang="en-US" altLang="en-US"/>
              <a:pPr>
                <a:spcBef>
                  <a:spcPct val="0"/>
                </a:spcBef>
              </a:pPr>
              <a:t>59</a:t>
            </a:fld>
            <a:endParaRPr lang="en-US" altLang="en-US"/>
          </a:p>
        </p:txBody>
      </p:sp>
    </p:spTree>
    <p:extLst>
      <p:ext uri="{BB962C8B-B14F-4D97-AF65-F5344CB8AC3E}">
        <p14:creationId xmlns:p14="http://schemas.microsoft.com/office/powerpoint/2010/main" val="34171681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a:extLst>
              <a:ext uri="{FF2B5EF4-FFF2-40B4-BE49-F238E27FC236}">
                <a16:creationId xmlns:a16="http://schemas.microsoft.com/office/drawing/2014/main" id="{820B3D14-753D-4448-AB12-234DC2A4C458}"/>
              </a:ext>
            </a:extLst>
          </p:cNvPr>
          <p:cNvSpPr>
            <a:spLocks noGrp="1" noRot="1" noChangeAspect="1" noChangeArrowheads="1" noTextEdit="1"/>
          </p:cNvSpPr>
          <p:nvPr>
            <p:ph type="sldImg"/>
          </p:nvPr>
        </p:nvSpPr>
        <p:spPr>
          <a:ln/>
        </p:spPr>
      </p:sp>
      <p:sp>
        <p:nvSpPr>
          <p:cNvPr id="139266" name="Notes Placeholder 2">
            <a:extLst>
              <a:ext uri="{FF2B5EF4-FFF2-40B4-BE49-F238E27FC236}">
                <a16:creationId xmlns:a16="http://schemas.microsoft.com/office/drawing/2014/main" id="{5E923BBB-78DF-5C43-9D42-575B134DED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Activtiy for pre-Venn diagrams etc</a:t>
            </a:r>
          </a:p>
        </p:txBody>
      </p:sp>
      <p:sp>
        <p:nvSpPr>
          <p:cNvPr id="139267" name="Slide Number Placeholder 3">
            <a:extLst>
              <a:ext uri="{FF2B5EF4-FFF2-40B4-BE49-F238E27FC236}">
                <a16:creationId xmlns:a16="http://schemas.microsoft.com/office/drawing/2014/main" id="{C57A1DFA-0EDD-BA42-A0B6-5F709545F7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ABE526F-2F1C-734E-BA0B-93E1A6ED8E77}" type="slidenum">
              <a:rPr lang="en-US" altLang="en-US"/>
              <a:pPr>
                <a:spcBef>
                  <a:spcPct val="0"/>
                </a:spcBef>
              </a:pPr>
              <a:t>62</a:t>
            </a:fld>
            <a:endParaRPr lang="en-US" altLang="en-US"/>
          </a:p>
        </p:txBody>
      </p:sp>
    </p:spTree>
    <p:extLst>
      <p:ext uri="{BB962C8B-B14F-4D97-AF65-F5344CB8AC3E}">
        <p14:creationId xmlns:p14="http://schemas.microsoft.com/office/powerpoint/2010/main" val="1091892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a:extLst>
              <a:ext uri="{FF2B5EF4-FFF2-40B4-BE49-F238E27FC236}">
                <a16:creationId xmlns:a16="http://schemas.microsoft.com/office/drawing/2014/main" id="{F579B720-DCB5-5041-997F-0697D7A8717D}"/>
              </a:ext>
            </a:extLst>
          </p:cNvPr>
          <p:cNvSpPr>
            <a:spLocks noGrp="1" noRot="1" noChangeAspect="1" noChangeArrowheads="1" noTextEdit="1"/>
          </p:cNvSpPr>
          <p:nvPr>
            <p:ph type="sldImg"/>
          </p:nvPr>
        </p:nvSpPr>
        <p:spPr>
          <a:ln/>
        </p:spPr>
      </p:sp>
      <p:sp>
        <p:nvSpPr>
          <p:cNvPr id="141314" name="Notes Placeholder 2">
            <a:extLst>
              <a:ext uri="{FF2B5EF4-FFF2-40B4-BE49-F238E27FC236}">
                <a16:creationId xmlns:a16="http://schemas.microsoft.com/office/drawing/2014/main" id="{CF90CBFC-674F-AE4E-BFCA-B0CCA90685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This is a good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quick</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task that invoIves fIuency, reasoning and PS </a:t>
            </a:r>
          </a:p>
          <a:p>
            <a:endParaRPr lang="en-US" altLang="en-US">
              <a:latin typeface="Arial" panose="020B0604020202020204" pitchFamily="34" charset="0"/>
              <a:ea typeface="ＭＳ Ｐゴシック" panose="020B0600070205080204" pitchFamily="34" charset="-128"/>
            </a:endParaRPr>
          </a:p>
        </p:txBody>
      </p:sp>
      <p:sp>
        <p:nvSpPr>
          <p:cNvPr id="141315" name="Slide Number Placeholder 3">
            <a:extLst>
              <a:ext uri="{FF2B5EF4-FFF2-40B4-BE49-F238E27FC236}">
                <a16:creationId xmlns:a16="http://schemas.microsoft.com/office/drawing/2014/main" id="{4F6CB730-D6C8-B04C-9C1B-3943DCD356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672D659-0535-084D-B58B-C56D8FD85264}" type="slidenum">
              <a:rPr lang="en-US" altLang="en-US"/>
              <a:pPr>
                <a:spcBef>
                  <a:spcPct val="0"/>
                </a:spcBef>
              </a:pPr>
              <a:t>63</a:t>
            </a:fld>
            <a:endParaRPr lang="en-US" altLang="en-US"/>
          </a:p>
        </p:txBody>
      </p:sp>
    </p:spTree>
    <p:extLst>
      <p:ext uri="{BB962C8B-B14F-4D97-AF65-F5344CB8AC3E}">
        <p14:creationId xmlns:p14="http://schemas.microsoft.com/office/powerpoint/2010/main" val="28773568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a:extLst>
              <a:ext uri="{FF2B5EF4-FFF2-40B4-BE49-F238E27FC236}">
                <a16:creationId xmlns:a16="http://schemas.microsoft.com/office/drawing/2014/main" id="{A95190F3-83FF-A246-89DF-4E85E093CDD6}"/>
              </a:ext>
            </a:extLst>
          </p:cNvPr>
          <p:cNvSpPr>
            <a:spLocks noGrp="1" noRot="1" noChangeAspect="1" noChangeArrowheads="1" noTextEdit="1"/>
          </p:cNvSpPr>
          <p:nvPr>
            <p:ph type="sldImg"/>
          </p:nvPr>
        </p:nvSpPr>
        <p:spPr>
          <a:ln/>
        </p:spPr>
      </p:sp>
      <p:sp>
        <p:nvSpPr>
          <p:cNvPr id="143362" name="Notes Placeholder 2">
            <a:extLst>
              <a:ext uri="{FF2B5EF4-FFF2-40B4-BE49-F238E27FC236}">
                <a16:creationId xmlns:a16="http://schemas.microsoft.com/office/drawing/2014/main" id="{7A767CB5-8E9B-3B47-9741-5AA56D3B74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Good follow-up to Square It.</a:t>
            </a:r>
          </a:p>
          <a:p>
            <a:r>
              <a:rPr lang="en-US" altLang="en-US">
                <a:latin typeface="Arial" panose="020B0604020202020204" pitchFamily="34" charset="0"/>
                <a:ea typeface="ＭＳ Ｐゴシック" panose="020B0600070205080204" pitchFamily="34" charset="-128"/>
              </a:rPr>
              <a:t>What problem-solving skills did you use?  (Trial and improvement)</a:t>
            </a:r>
          </a:p>
        </p:txBody>
      </p:sp>
      <p:sp>
        <p:nvSpPr>
          <p:cNvPr id="143363" name="Slide Number Placeholder 3">
            <a:extLst>
              <a:ext uri="{FF2B5EF4-FFF2-40B4-BE49-F238E27FC236}">
                <a16:creationId xmlns:a16="http://schemas.microsoft.com/office/drawing/2014/main" id="{59DC45E5-5DE0-FB47-AC5E-01B584975F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7911DC8-2D15-3046-86F1-0185FB8E7E37}" type="slidenum">
              <a:rPr lang="en-US" altLang="en-US"/>
              <a:pPr>
                <a:spcBef>
                  <a:spcPct val="0"/>
                </a:spcBef>
              </a:pPr>
              <a:t>64</a:t>
            </a:fld>
            <a:endParaRPr lang="en-US" altLang="en-US"/>
          </a:p>
        </p:txBody>
      </p:sp>
    </p:spTree>
    <p:extLst>
      <p:ext uri="{BB962C8B-B14F-4D97-AF65-F5344CB8AC3E}">
        <p14:creationId xmlns:p14="http://schemas.microsoft.com/office/powerpoint/2010/main" val="1025929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a:extLst>
              <a:ext uri="{FF2B5EF4-FFF2-40B4-BE49-F238E27FC236}">
                <a16:creationId xmlns:a16="http://schemas.microsoft.com/office/drawing/2014/main" id="{EA72736A-DB3F-CB44-9125-4AAF4CD29EBB}"/>
              </a:ext>
            </a:extLst>
          </p:cNvPr>
          <p:cNvSpPr>
            <a:spLocks noGrp="1" noRot="1" noChangeAspect="1" noChangeArrowheads="1" noTextEdit="1"/>
          </p:cNvSpPr>
          <p:nvPr>
            <p:ph type="sldImg"/>
          </p:nvPr>
        </p:nvSpPr>
        <p:spPr>
          <a:ln/>
        </p:spPr>
      </p:sp>
      <p:sp>
        <p:nvSpPr>
          <p:cNvPr id="145410" name="Notes Placeholder 2">
            <a:extLst>
              <a:ext uri="{FF2B5EF4-FFF2-40B4-BE49-F238E27FC236}">
                <a16:creationId xmlns:a16="http://schemas.microsoft.com/office/drawing/2014/main" id="{AD3DD345-0F44-734A-A91B-BA08F49E82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Explain rules, play against computer using interactive, then play in pairs</a:t>
            </a:r>
          </a:p>
          <a:p>
            <a:r>
              <a:rPr lang="en-US" altLang="en-US">
                <a:latin typeface="Arial" panose="020B0604020202020204" pitchFamily="34" charset="0"/>
                <a:ea typeface="ＭＳ Ｐゴシック" panose="020B0600070205080204" pitchFamily="34" charset="-128"/>
              </a:rPr>
              <a:t>Which is the best place to start?  How do you know?</a:t>
            </a:r>
          </a:p>
          <a:p>
            <a:r>
              <a:rPr lang="en-US" altLang="en-US">
                <a:latin typeface="Arial" panose="020B0604020202020204" pitchFamily="34" charset="0"/>
                <a:ea typeface="ＭＳ Ｐゴシック" panose="020B0600070205080204" pitchFamily="34" charset="-128"/>
              </a:rPr>
              <a:t>Can you find a sequence of moves that guarantees a win?</a:t>
            </a:r>
          </a:p>
          <a:p>
            <a:r>
              <a:rPr lang="en-US" altLang="en-US">
                <a:latin typeface="Arial" panose="020B0604020202020204" pitchFamily="34" charset="0"/>
                <a:ea typeface="ＭＳ Ｐゴシック" panose="020B0600070205080204" pitchFamily="34" charset="-128"/>
              </a:rPr>
              <a:t>Which NC aims does this task help to support?</a:t>
            </a:r>
          </a:p>
          <a:p>
            <a:r>
              <a:rPr lang="en-US" altLang="en-US">
                <a:latin typeface="Arial" panose="020B0604020202020204" pitchFamily="34" charset="0"/>
                <a:ea typeface="ＭＳ Ｐゴシック" panose="020B0600070205080204" pitchFamily="34" charset="-128"/>
              </a:rPr>
              <a:t>We feel it</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particularly good for PS</a:t>
            </a:r>
          </a:p>
          <a:p>
            <a:r>
              <a:rPr lang="en-US" altLang="en-US">
                <a:latin typeface="Arial" panose="020B0604020202020204" pitchFamily="34" charset="0"/>
                <a:ea typeface="ＭＳ Ｐゴシック" panose="020B0600070205080204" pitchFamily="34" charset="-128"/>
              </a:rPr>
              <a:t>What problem-solving skills did you use?  (See next slide)</a:t>
            </a:r>
          </a:p>
        </p:txBody>
      </p:sp>
      <p:sp>
        <p:nvSpPr>
          <p:cNvPr id="145411" name="Slide Number Placeholder 3">
            <a:extLst>
              <a:ext uri="{FF2B5EF4-FFF2-40B4-BE49-F238E27FC236}">
                <a16:creationId xmlns:a16="http://schemas.microsoft.com/office/drawing/2014/main" id="{B39EB371-2913-D644-B5CE-A21D45C3CB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265FCB6-4F24-1E4F-A178-9784047053D8}" type="slidenum">
              <a:rPr lang="en-US" altLang="en-US"/>
              <a:pPr>
                <a:spcBef>
                  <a:spcPct val="0"/>
                </a:spcBef>
              </a:pPr>
              <a:t>65</a:t>
            </a:fld>
            <a:endParaRPr lang="en-US" altLang="en-US"/>
          </a:p>
        </p:txBody>
      </p:sp>
    </p:spTree>
    <p:extLst>
      <p:ext uri="{BB962C8B-B14F-4D97-AF65-F5344CB8AC3E}">
        <p14:creationId xmlns:p14="http://schemas.microsoft.com/office/powerpoint/2010/main" val="41586852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a:extLst>
              <a:ext uri="{FF2B5EF4-FFF2-40B4-BE49-F238E27FC236}">
                <a16:creationId xmlns:a16="http://schemas.microsoft.com/office/drawing/2014/main" id="{66D12DFE-6054-5541-ACD8-6153B4AB617D}"/>
              </a:ext>
            </a:extLst>
          </p:cNvPr>
          <p:cNvSpPr>
            <a:spLocks noGrp="1" noRot="1" noChangeAspect="1" noChangeArrowheads="1" noTextEdit="1"/>
          </p:cNvSpPr>
          <p:nvPr>
            <p:ph type="sldImg"/>
          </p:nvPr>
        </p:nvSpPr>
        <p:spPr>
          <a:ln/>
        </p:spPr>
      </p:sp>
      <p:sp>
        <p:nvSpPr>
          <p:cNvPr id="147458" name="Notes Placeholder 2">
            <a:extLst>
              <a:ext uri="{FF2B5EF4-FFF2-40B4-BE49-F238E27FC236}">
                <a16:creationId xmlns:a16="http://schemas.microsoft.com/office/drawing/2014/main" id="{055CA8AC-4451-8048-BE75-611AB89D0F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  Going to use Strike It Out to explore the stages of reasoning further, in particular proof</a:t>
            </a:r>
          </a:p>
        </p:txBody>
      </p:sp>
      <p:sp>
        <p:nvSpPr>
          <p:cNvPr id="147459" name="Slide Number Placeholder 3">
            <a:extLst>
              <a:ext uri="{FF2B5EF4-FFF2-40B4-BE49-F238E27FC236}">
                <a16:creationId xmlns:a16="http://schemas.microsoft.com/office/drawing/2014/main" id="{8B8DDFCD-AA30-AA4C-A50A-872DB8EB9E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9F37269-9156-D54C-8A5D-8F7E0AD18202}" type="slidenum">
              <a:rPr lang="en-US" altLang="en-US"/>
              <a:pPr>
                <a:spcBef>
                  <a:spcPct val="0"/>
                </a:spcBef>
              </a:pPr>
              <a:t>66</a:t>
            </a:fld>
            <a:endParaRPr lang="en-US" altLang="en-US"/>
          </a:p>
        </p:txBody>
      </p:sp>
    </p:spTree>
    <p:extLst>
      <p:ext uri="{BB962C8B-B14F-4D97-AF65-F5344CB8AC3E}">
        <p14:creationId xmlns:p14="http://schemas.microsoft.com/office/powerpoint/2010/main" val="37985056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A2E89FA4-7257-3E4B-97CB-87D3B47C3751}"/>
              </a:ext>
            </a:extLst>
          </p:cNvPr>
          <p:cNvSpPr>
            <a:spLocks noGrp="1" noRot="1" noChangeAspect="1" noChangeArrowheads="1" noTextEdit="1"/>
          </p:cNvSpPr>
          <p:nvPr>
            <p:ph type="sldImg"/>
          </p:nvPr>
        </p:nvSpPr>
        <p:spPr>
          <a:ln/>
        </p:spPr>
      </p:sp>
      <p:sp>
        <p:nvSpPr>
          <p:cNvPr id="150530" name="Notes Placeholder 2">
            <a:extLst>
              <a:ext uri="{FF2B5EF4-FFF2-40B4-BE49-F238E27FC236}">
                <a16:creationId xmlns:a16="http://schemas.microsoft.com/office/drawing/2014/main" id="{A675DF7E-06AA-FF4B-8F5F-6CA3558E4D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50531" name="Slide Number Placeholder 3">
            <a:extLst>
              <a:ext uri="{FF2B5EF4-FFF2-40B4-BE49-F238E27FC236}">
                <a16:creationId xmlns:a16="http://schemas.microsoft.com/office/drawing/2014/main" id="{A9637DEB-F76C-3E45-915E-A0D015C0DA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9DBBB7B-9EB1-3447-B67E-96759288A83D}" type="slidenum">
              <a:rPr lang="en-US" altLang="en-US"/>
              <a:pPr>
                <a:spcBef>
                  <a:spcPct val="0"/>
                </a:spcBef>
              </a:pPr>
              <a:t>68</a:t>
            </a:fld>
            <a:endParaRPr lang="en-US" altLang="en-US"/>
          </a:p>
        </p:txBody>
      </p:sp>
    </p:spTree>
    <p:extLst>
      <p:ext uri="{BB962C8B-B14F-4D97-AF65-F5344CB8AC3E}">
        <p14:creationId xmlns:p14="http://schemas.microsoft.com/office/powerpoint/2010/main" val="6163308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a:extLst>
              <a:ext uri="{FF2B5EF4-FFF2-40B4-BE49-F238E27FC236}">
                <a16:creationId xmlns:a16="http://schemas.microsoft.com/office/drawing/2014/main" id="{EA41285A-5205-754F-9E92-B349B4638473}"/>
              </a:ext>
            </a:extLst>
          </p:cNvPr>
          <p:cNvSpPr>
            <a:spLocks noGrp="1" noRot="1" noChangeAspect="1" noChangeArrowheads="1" noTextEdit="1"/>
          </p:cNvSpPr>
          <p:nvPr>
            <p:ph type="sldImg"/>
          </p:nvPr>
        </p:nvSpPr>
        <p:spPr>
          <a:ln/>
        </p:spPr>
      </p:sp>
      <p:sp>
        <p:nvSpPr>
          <p:cNvPr id="154626" name="Notes Placeholder 2">
            <a:extLst>
              <a:ext uri="{FF2B5EF4-FFF2-40B4-BE49-F238E27FC236}">
                <a16:creationId xmlns:a16="http://schemas.microsoft.com/office/drawing/2014/main" id="{AA83A153-60CC-9E45-BD1D-2F609368C0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Include: </a:t>
            </a:r>
          </a:p>
          <a:p>
            <a:r>
              <a:rPr lang="en-GB" altLang="en-US">
                <a:latin typeface="Arial" panose="020B0604020202020204" pitchFamily="34" charset="0"/>
                <a:ea typeface="ＭＳ Ｐゴシック" panose="020B0600070205080204" pitchFamily="34" charset="-128"/>
              </a:rPr>
              <a:t>Ask whether the steps follow ‘logically’, each building on previous steps.</a:t>
            </a:r>
          </a:p>
          <a:p>
            <a:r>
              <a:rPr lang="en-GB" altLang="en-US">
                <a:latin typeface="Arial" panose="020B0604020202020204" pitchFamily="34" charset="0"/>
                <a:ea typeface="ＭＳ Ｐゴシック" panose="020B0600070205080204" pitchFamily="34" charset="-128"/>
              </a:rPr>
              <a:t>Are they complete are some assumptions made </a:t>
            </a:r>
            <a:br>
              <a:rPr lang="en-GB" altLang="en-US">
                <a:latin typeface="Arial" panose="020B0604020202020204" pitchFamily="34" charset="0"/>
                <a:ea typeface="ＭＳ Ｐゴシック" panose="020B0600070205080204" pitchFamily="34" charset="-128"/>
              </a:rPr>
            </a:br>
            <a:r>
              <a:rPr lang="en-GB" altLang="en-US">
                <a:latin typeface="Arial" panose="020B0604020202020204" pitchFamily="34" charset="0"/>
                <a:ea typeface="ＭＳ Ｐゴシック" panose="020B0600070205080204" pitchFamily="34" charset="-128"/>
              </a:rPr>
              <a:t>Check that the final statement is indeed what the reasoning set out to prove.</a:t>
            </a:r>
          </a:p>
          <a:p>
            <a:endParaRPr lang="en-US" altLang="en-US">
              <a:latin typeface="Arial" panose="020B0604020202020204" pitchFamily="34" charset="0"/>
              <a:ea typeface="ＭＳ Ｐゴシック" panose="020B0600070205080204" pitchFamily="34" charset="-128"/>
            </a:endParaRPr>
          </a:p>
        </p:txBody>
      </p:sp>
      <p:sp>
        <p:nvSpPr>
          <p:cNvPr id="154627" name="Slide Number Placeholder 3">
            <a:extLst>
              <a:ext uri="{FF2B5EF4-FFF2-40B4-BE49-F238E27FC236}">
                <a16:creationId xmlns:a16="http://schemas.microsoft.com/office/drawing/2014/main" id="{49B33B2B-247F-2F4B-A2DF-B968DD541D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9704E53-CDA6-8844-B4DC-EBF5761C08A7}" type="slidenum">
              <a:rPr lang="en-US" altLang="en-US"/>
              <a:pPr>
                <a:spcBef>
                  <a:spcPct val="0"/>
                </a:spcBef>
              </a:pPr>
              <a:t>71</a:t>
            </a:fld>
            <a:endParaRPr lang="en-US" altLang="en-US"/>
          </a:p>
        </p:txBody>
      </p:sp>
    </p:spTree>
    <p:extLst>
      <p:ext uri="{BB962C8B-B14F-4D97-AF65-F5344CB8AC3E}">
        <p14:creationId xmlns:p14="http://schemas.microsoft.com/office/powerpoint/2010/main" val="8157261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a:extLst>
              <a:ext uri="{FF2B5EF4-FFF2-40B4-BE49-F238E27FC236}">
                <a16:creationId xmlns:a16="http://schemas.microsoft.com/office/drawing/2014/main" id="{5F935500-1F53-9C44-BF57-BFDCB9D9872A}"/>
              </a:ext>
            </a:extLst>
          </p:cNvPr>
          <p:cNvSpPr>
            <a:spLocks noGrp="1" noRot="1" noChangeAspect="1" noChangeArrowheads="1" noTextEdit="1"/>
          </p:cNvSpPr>
          <p:nvPr>
            <p:ph type="sldImg"/>
          </p:nvPr>
        </p:nvSpPr>
        <p:spPr>
          <a:ln/>
        </p:spPr>
      </p:sp>
      <p:sp>
        <p:nvSpPr>
          <p:cNvPr id="162818" name="Notes Placeholder 2">
            <a:extLst>
              <a:ext uri="{FF2B5EF4-FFF2-40B4-BE49-F238E27FC236}">
                <a16:creationId xmlns:a16="http://schemas.microsoft.com/office/drawing/2014/main" id="{596A1AD5-2572-4444-9897-3CC4182E11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62819" name="Slide Number Placeholder 3">
            <a:extLst>
              <a:ext uri="{FF2B5EF4-FFF2-40B4-BE49-F238E27FC236}">
                <a16:creationId xmlns:a16="http://schemas.microsoft.com/office/drawing/2014/main" id="{96B3C8C6-5908-E34F-A018-9E8A546825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0961A6D-3381-E040-B555-B369236B740E}" type="slidenum">
              <a:rPr lang="en-US" altLang="en-US"/>
              <a:pPr>
                <a:spcBef>
                  <a:spcPct val="0"/>
                </a:spcBef>
              </a:pPr>
              <a:t>72</a:t>
            </a:fld>
            <a:endParaRPr lang="en-US" altLang="en-US"/>
          </a:p>
        </p:txBody>
      </p:sp>
    </p:spTree>
    <p:extLst>
      <p:ext uri="{BB962C8B-B14F-4D97-AF65-F5344CB8AC3E}">
        <p14:creationId xmlns:p14="http://schemas.microsoft.com/office/powerpoint/2010/main" val="32340398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a:extLst>
              <a:ext uri="{FF2B5EF4-FFF2-40B4-BE49-F238E27FC236}">
                <a16:creationId xmlns:a16="http://schemas.microsoft.com/office/drawing/2014/main" id="{69B0A9F2-7557-A84B-B062-FEEAA929641E}"/>
              </a:ext>
            </a:extLst>
          </p:cNvPr>
          <p:cNvSpPr>
            <a:spLocks noGrp="1" noRot="1" noChangeAspect="1" noChangeArrowheads="1" noTextEdit="1"/>
          </p:cNvSpPr>
          <p:nvPr>
            <p:ph type="sldImg"/>
          </p:nvPr>
        </p:nvSpPr>
        <p:spPr>
          <a:ln/>
        </p:spPr>
      </p:sp>
      <p:sp>
        <p:nvSpPr>
          <p:cNvPr id="166914" name="Notes Placeholder 2">
            <a:extLst>
              <a:ext uri="{FF2B5EF4-FFF2-40B4-BE49-F238E27FC236}">
                <a16:creationId xmlns:a16="http://schemas.microsoft.com/office/drawing/2014/main" id="{37879221-66CC-154F-B00C-2728F6ED9D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What do we think of these in terms of proof? And in terms of reasoning? </a:t>
            </a:r>
          </a:p>
          <a:p>
            <a:r>
              <a:rPr lang="en-US" altLang="en-US">
                <a:latin typeface="Arial" panose="020B0604020202020204" pitchFamily="34" charset="0"/>
                <a:ea typeface="ＭＳ Ｐゴシック" panose="020B0600070205080204" pitchFamily="34" charset="-128"/>
              </a:rPr>
              <a:t>No visual proof submitted…yet!</a:t>
            </a:r>
          </a:p>
        </p:txBody>
      </p:sp>
      <p:sp>
        <p:nvSpPr>
          <p:cNvPr id="166915" name="Slide Number Placeholder 3">
            <a:extLst>
              <a:ext uri="{FF2B5EF4-FFF2-40B4-BE49-F238E27FC236}">
                <a16:creationId xmlns:a16="http://schemas.microsoft.com/office/drawing/2014/main" id="{9CDBEB1B-74D0-DF4C-9974-554C423A94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A1D48C0-44F3-3D4C-B9C8-1C4F0088E69A}" type="slidenum">
              <a:rPr lang="en-US" altLang="en-US"/>
              <a:pPr>
                <a:spcBef>
                  <a:spcPct val="0"/>
                </a:spcBef>
              </a:pPr>
              <a:t>75</a:t>
            </a:fld>
            <a:endParaRPr lang="en-US" altLang="en-US"/>
          </a:p>
        </p:txBody>
      </p:sp>
    </p:spTree>
    <p:extLst>
      <p:ext uri="{BB962C8B-B14F-4D97-AF65-F5344CB8AC3E}">
        <p14:creationId xmlns:p14="http://schemas.microsoft.com/office/powerpoint/2010/main" val="438642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498B3C25-5EE1-894F-9D2A-36BBCA801B24}"/>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7BED9309-DBBD-744C-B79A-784CFD88C3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36EBFFBE-FCD5-1E4D-9363-3D2276E499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851D0F0-85BA-E740-B904-548B792989DF}" type="slidenum">
              <a:rPr lang="en-US" altLang="en-US"/>
              <a:pPr>
                <a:spcBef>
                  <a:spcPct val="0"/>
                </a:spcBef>
              </a:pPr>
              <a:t>8</a:t>
            </a:fld>
            <a:endParaRPr lang="en-US" altLang="en-US"/>
          </a:p>
        </p:txBody>
      </p:sp>
    </p:spTree>
    <p:extLst>
      <p:ext uri="{BB962C8B-B14F-4D97-AF65-F5344CB8AC3E}">
        <p14:creationId xmlns:p14="http://schemas.microsoft.com/office/powerpoint/2010/main" val="17585279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a:extLst>
              <a:ext uri="{FF2B5EF4-FFF2-40B4-BE49-F238E27FC236}">
                <a16:creationId xmlns:a16="http://schemas.microsoft.com/office/drawing/2014/main" id="{6A2F6F35-B093-FC45-A702-A660922D9E29}"/>
              </a:ext>
            </a:extLst>
          </p:cNvPr>
          <p:cNvSpPr>
            <a:spLocks noGrp="1" noRot="1" noChangeAspect="1" noChangeArrowheads="1" noTextEdit="1"/>
          </p:cNvSpPr>
          <p:nvPr>
            <p:ph type="sldImg"/>
          </p:nvPr>
        </p:nvSpPr>
        <p:spPr>
          <a:ln/>
        </p:spPr>
      </p:sp>
      <p:sp>
        <p:nvSpPr>
          <p:cNvPr id="168962" name="Notes Placeholder 2">
            <a:extLst>
              <a:ext uri="{FF2B5EF4-FFF2-40B4-BE49-F238E27FC236}">
                <a16:creationId xmlns:a16="http://schemas.microsoft.com/office/drawing/2014/main" id="{8B55480D-8014-B140-922E-4408DAA12D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Ask participants to make a list on their table of the problem-solving skills they use as they tackle the tasks in this session</a:t>
            </a:r>
          </a:p>
          <a:p>
            <a:r>
              <a:rPr lang="en-US" altLang="en-US">
                <a:latin typeface="Arial" panose="020B0604020202020204" pitchFamily="34" charset="0"/>
                <a:ea typeface="ＭＳ Ｐゴシック" panose="020B0600070205080204" pitchFamily="34" charset="-128"/>
              </a:rPr>
              <a:t>Totality – LTHC and task that you could return to</a:t>
            </a:r>
          </a:p>
        </p:txBody>
      </p:sp>
      <p:sp>
        <p:nvSpPr>
          <p:cNvPr id="168963" name="Slide Number Placeholder 3">
            <a:extLst>
              <a:ext uri="{FF2B5EF4-FFF2-40B4-BE49-F238E27FC236}">
                <a16:creationId xmlns:a16="http://schemas.microsoft.com/office/drawing/2014/main" id="{EBAEC59A-D88B-5143-AF19-D461A9B5AF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DC40459-829E-5345-8E7F-25EEE6E5463D}" type="slidenum">
              <a:rPr lang="en-US" altLang="en-US"/>
              <a:pPr>
                <a:spcBef>
                  <a:spcPct val="0"/>
                </a:spcBef>
              </a:pPr>
              <a:t>76</a:t>
            </a:fld>
            <a:endParaRPr lang="en-US" altLang="en-US"/>
          </a:p>
        </p:txBody>
      </p:sp>
    </p:spTree>
    <p:extLst>
      <p:ext uri="{BB962C8B-B14F-4D97-AF65-F5344CB8AC3E}">
        <p14:creationId xmlns:p14="http://schemas.microsoft.com/office/powerpoint/2010/main" val="19271438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a:extLst>
              <a:ext uri="{FF2B5EF4-FFF2-40B4-BE49-F238E27FC236}">
                <a16:creationId xmlns:a16="http://schemas.microsoft.com/office/drawing/2014/main" id="{08B793E7-A75A-C84D-B1A8-90DA7A24A919}"/>
              </a:ext>
            </a:extLst>
          </p:cNvPr>
          <p:cNvSpPr>
            <a:spLocks noGrp="1" noRot="1" noChangeAspect="1" noChangeArrowheads="1" noTextEdit="1"/>
          </p:cNvSpPr>
          <p:nvPr>
            <p:ph type="sldImg"/>
          </p:nvPr>
        </p:nvSpPr>
        <p:spPr>
          <a:ln/>
        </p:spPr>
      </p:sp>
      <p:sp>
        <p:nvSpPr>
          <p:cNvPr id="173058" name="Notes Placeholder 2">
            <a:extLst>
              <a:ext uri="{FF2B5EF4-FFF2-40B4-BE49-F238E27FC236}">
                <a16:creationId xmlns:a16="http://schemas.microsoft.com/office/drawing/2014/main" id="{1C584C84-4890-0944-894E-A29357242F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73059" name="Slide Number Placeholder 3">
            <a:extLst>
              <a:ext uri="{FF2B5EF4-FFF2-40B4-BE49-F238E27FC236}">
                <a16:creationId xmlns:a16="http://schemas.microsoft.com/office/drawing/2014/main" id="{EC1BE170-C14B-8B40-AD0B-D9980CE85C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9BE72C0-6FE7-4C43-ABC2-BBE16EA52751}" type="slidenum">
              <a:rPr lang="en-US" altLang="en-US"/>
              <a:pPr>
                <a:spcBef>
                  <a:spcPct val="0"/>
                </a:spcBef>
              </a:pPr>
              <a:t>77</a:t>
            </a:fld>
            <a:endParaRPr lang="en-US" altLang="en-US"/>
          </a:p>
        </p:txBody>
      </p:sp>
    </p:spTree>
    <p:extLst>
      <p:ext uri="{BB962C8B-B14F-4D97-AF65-F5344CB8AC3E}">
        <p14:creationId xmlns:p14="http://schemas.microsoft.com/office/powerpoint/2010/main" val="27393750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a:extLst>
              <a:ext uri="{FF2B5EF4-FFF2-40B4-BE49-F238E27FC236}">
                <a16:creationId xmlns:a16="http://schemas.microsoft.com/office/drawing/2014/main" id="{6E9A1D76-4158-6544-840C-9DF6B45443F4}"/>
              </a:ext>
            </a:extLst>
          </p:cNvPr>
          <p:cNvSpPr>
            <a:spLocks noGrp="1" noRot="1" noChangeAspect="1" noChangeArrowheads="1" noTextEdit="1"/>
          </p:cNvSpPr>
          <p:nvPr>
            <p:ph type="sldImg"/>
          </p:nvPr>
        </p:nvSpPr>
        <p:spPr>
          <a:ln/>
        </p:spPr>
      </p:sp>
      <p:sp>
        <p:nvSpPr>
          <p:cNvPr id="177154" name="Notes Placeholder 2">
            <a:extLst>
              <a:ext uri="{FF2B5EF4-FFF2-40B4-BE49-F238E27FC236}">
                <a16:creationId xmlns:a16="http://schemas.microsoft.com/office/drawing/2014/main" id="{5FB77ACA-9ACB-3844-B657-192E443C68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Good for thoughtfulness</a:t>
            </a:r>
          </a:p>
          <a:p>
            <a:r>
              <a:rPr lang="en-US" altLang="en-US">
                <a:latin typeface="Arial" panose="020B0604020202020204" pitchFamily="34" charset="0"/>
                <a:ea typeface="ＭＳ Ｐゴシック" panose="020B0600070205080204" pitchFamily="34" charset="-128"/>
              </a:rPr>
              <a:t>Arrange these pieces of wallpaper in order of size. Put the smallest first.  How did you do it?</a:t>
            </a:r>
          </a:p>
        </p:txBody>
      </p:sp>
      <p:sp>
        <p:nvSpPr>
          <p:cNvPr id="177155" name="Slide Number Placeholder 3">
            <a:extLst>
              <a:ext uri="{FF2B5EF4-FFF2-40B4-BE49-F238E27FC236}">
                <a16:creationId xmlns:a16="http://schemas.microsoft.com/office/drawing/2014/main" id="{0CB385D5-CF83-2F44-881E-D4862E35D8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F344025-B5D8-1842-9D60-6684CE831378}" type="slidenum">
              <a:rPr lang="en-US" altLang="en-US"/>
              <a:pPr>
                <a:spcBef>
                  <a:spcPct val="0"/>
                </a:spcBef>
              </a:pPr>
              <a:t>80</a:t>
            </a:fld>
            <a:endParaRPr lang="en-US" altLang="en-US"/>
          </a:p>
        </p:txBody>
      </p:sp>
    </p:spTree>
    <p:extLst>
      <p:ext uri="{BB962C8B-B14F-4D97-AF65-F5344CB8AC3E}">
        <p14:creationId xmlns:p14="http://schemas.microsoft.com/office/powerpoint/2010/main" val="27857401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a:extLst>
              <a:ext uri="{FF2B5EF4-FFF2-40B4-BE49-F238E27FC236}">
                <a16:creationId xmlns:a16="http://schemas.microsoft.com/office/drawing/2014/main" id="{8825C1B7-2979-224E-BAE4-9CED897CAAA4}"/>
              </a:ext>
            </a:extLst>
          </p:cNvPr>
          <p:cNvSpPr>
            <a:spLocks noGrp="1" noRot="1" noChangeAspect="1" noChangeArrowheads="1" noTextEdit="1"/>
          </p:cNvSpPr>
          <p:nvPr>
            <p:ph type="sldImg"/>
          </p:nvPr>
        </p:nvSpPr>
        <p:spPr>
          <a:ln/>
        </p:spPr>
      </p:sp>
      <p:sp>
        <p:nvSpPr>
          <p:cNvPr id="179202" name="Notes Placeholder 2">
            <a:extLst>
              <a:ext uri="{FF2B5EF4-FFF2-40B4-BE49-F238E27FC236}">
                <a16:creationId xmlns:a16="http://schemas.microsoft.com/office/drawing/2014/main" id="{05E6B9DD-4E97-5C48-A512-B9ABE3256A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79203" name="Slide Number Placeholder 3">
            <a:extLst>
              <a:ext uri="{FF2B5EF4-FFF2-40B4-BE49-F238E27FC236}">
                <a16:creationId xmlns:a16="http://schemas.microsoft.com/office/drawing/2014/main" id="{134CD906-0FA3-1E44-907C-8DD99E2D5D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5726024-109B-5543-9757-3F109B0C04F3}" type="slidenum">
              <a:rPr lang="en-US" altLang="en-US"/>
              <a:pPr>
                <a:spcBef>
                  <a:spcPct val="0"/>
                </a:spcBef>
              </a:pPr>
              <a:t>81</a:t>
            </a:fld>
            <a:endParaRPr lang="en-US" altLang="en-US"/>
          </a:p>
        </p:txBody>
      </p:sp>
    </p:spTree>
    <p:extLst>
      <p:ext uri="{BB962C8B-B14F-4D97-AF65-F5344CB8AC3E}">
        <p14:creationId xmlns:p14="http://schemas.microsoft.com/office/powerpoint/2010/main" val="2601612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a:extLst>
              <a:ext uri="{FF2B5EF4-FFF2-40B4-BE49-F238E27FC236}">
                <a16:creationId xmlns:a16="http://schemas.microsoft.com/office/drawing/2014/main" id="{7A93BF14-7993-7D46-B8B3-F09B5D7A3342}"/>
              </a:ext>
            </a:extLst>
          </p:cNvPr>
          <p:cNvSpPr>
            <a:spLocks noGrp="1" noRot="1" noChangeAspect="1" noChangeArrowheads="1" noTextEdit="1"/>
          </p:cNvSpPr>
          <p:nvPr>
            <p:ph type="sldImg"/>
          </p:nvPr>
        </p:nvSpPr>
        <p:spPr>
          <a:ln/>
        </p:spPr>
      </p:sp>
      <p:sp>
        <p:nvSpPr>
          <p:cNvPr id="181250" name="Notes Placeholder 2">
            <a:extLst>
              <a:ext uri="{FF2B5EF4-FFF2-40B4-BE49-F238E27FC236}">
                <a16:creationId xmlns:a16="http://schemas.microsoft.com/office/drawing/2014/main" id="{0B12ACBF-D4E6-714D-BAC6-1967FA6C38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Liz</a:t>
            </a:r>
          </a:p>
        </p:txBody>
      </p:sp>
      <p:sp>
        <p:nvSpPr>
          <p:cNvPr id="181251" name="Slide Number Placeholder 3">
            <a:extLst>
              <a:ext uri="{FF2B5EF4-FFF2-40B4-BE49-F238E27FC236}">
                <a16:creationId xmlns:a16="http://schemas.microsoft.com/office/drawing/2014/main" id="{453B67C3-C54D-0A40-8577-B42058025C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99557E1-36D7-B942-9F4E-5B4CCC298F9F}" type="slidenum">
              <a:rPr lang="en-US" altLang="en-US"/>
              <a:pPr>
                <a:spcBef>
                  <a:spcPct val="0"/>
                </a:spcBef>
              </a:pPr>
              <a:t>82</a:t>
            </a:fld>
            <a:endParaRPr lang="en-US" altLang="en-US"/>
          </a:p>
        </p:txBody>
      </p:sp>
    </p:spTree>
    <p:extLst>
      <p:ext uri="{BB962C8B-B14F-4D97-AF65-F5344CB8AC3E}">
        <p14:creationId xmlns:p14="http://schemas.microsoft.com/office/powerpoint/2010/main" val="33379609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Have counters available</a:t>
            </a:r>
          </a:p>
          <a:p>
            <a:r>
              <a:rPr lang="en-US" altLang="en-US" dirty="0">
                <a:latin typeface="Arial" panose="020B0604020202020204" pitchFamily="34" charset="0"/>
                <a:ea typeface="ＭＳ Ｐゴシック" panose="020B0600070205080204" pitchFamily="34" charset="-128"/>
              </a:rPr>
              <a:t>Give out large sheets with abacus already drawn, ask pairs to record one solution</a:t>
            </a:r>
          </a:p>
          <a:p>
            <a:r>
              <a:rPr lang="en-US" altLang="en-US" dirty="0">
                <a:latin typeface="Arial" panose="020B0604020202020204" pitchFamily="34" charset="0"/>
                <a:ea typeface="ＭＳ Ｐゴシック" panose="020B0600070205080204" pitchFamily="34" charset="-128"/>
              </a:rPr>
              <a:t>Invite them to come out, order them, impose system.  Helps children understand what is meant by </a:t>
            </a:r>
            <a:r>
              <a:rPr lang="ja-JP" altLang="en-US">
                <a:latin typeface="Arial" panose="020B0604020202020204" pitchFamily="34" charset="0"/>
                <a:ea typeface="+mn-ea"/>
              </a:rPr>
              <a:t>‘</a:t>
            </a:r>
            <a:r>
              <a:rPr lang="en-US" altLang="ja-JP" dirty="0">
                <a:latin typeface="Arial" panose="020B0604020202020204" pitchFamily="34" charset="0"/>
                <a:ea typeface="+mn-ea"/>
              </a:rPr>
              <a:t>working systematically</a:t>
            </a:r>
            <a:r>
              <a:rPr lang="ja-JP" altLang="en-US">
                <a:latin typeface="Arial" panose="020B0604020202020204" pitchFamily="34" charset="0"/>
                <a:ea typeface="+mn-ea"/>
              </a:rPr>
              <a:t>’</a:t>
            </a:r>
            <a:endParaRPr lang="en-US" altLang="ja-JP" dirty="0">
              <a:latin typeface="Arial" panose="020B0604020202020204" pitchFamily="34" charset="0"/>
              <a:ea typeface="+mn-ea"/>
            </a:endParaRPr>
          </a:p>
          <a:p>
            <a:r>
              <a:rPr lang="en-US" altLang="en-US" dirty="0">
                <a:latin typeface="Arial" panose="020B0604020202020204" pitchFamily="34" charset="0"/>
                <a:ea typeface="ＭＳ Ｐゴシック" panose="020B0600070205080204" pitchFamily="34" charset="-128"/>
              </a:rPr>
              <a:t>Proof by exhaustion</a:t>
            </a:r>
          </a:p>
          <a:p>
            <a:r>
              <a:rPr lang="en-US" altLang="en-US" dirty="0">
                <a:latin typeface="Arial" panose="020B0604020202020204" pitchFamily="34" charset="0"/>
                <a:ea typeface="ＭＳ Ｐゴシック" panose="020B0600070205080204" pitchFamily="34" charset="-128"/>
              </a:rPr>
              <a:t>Number sense?</a:t>
            </a:r>
          </a:p>
          <a:p>
            <a:endParaRPr lang="en-US" dirty="0"/>
          </a:p>
        </p:txBody>
      </p:sp>
      <p:sp>
        <p:nvSpPr>
          <p:cNvPr id="4" name="Slide Number Placeholder 3"/>
          <p:cNvSpPr>
            <a:spLocks noGrp="1"/>
          </p:cNvSpPr>
          <p:nvPr>
            <p:ph type="sldNum"/>
          </p:nvPr>
        </p:nvSpPr>
        <p:spPr/>
        <p:txBody>
          <a:bodyPr/>
          <a:lstStyle/>
          <a:p>
            <a:fld id="{60CA9950-BA5E-4950-8F9C-6CE0961AEEC6}" type="slidenum">
              <a:rPr lang="en-US" altLang="en-US" smtClean="0"/>
              <a:pPr/>
              <a:t>83</a:t>
            </a:fld>
            <a:endParaRPr lang="en-US" altLang="en-US" dirty="0"/>
          </a:p>
        </p:txBody>
      </p:sp>
    </p:spTree>
    <p:extLst>
      <p:ext uri="{BB962C8B-B14F-4D97-AF65-F5344CB8AC3E}">
        <p14:creationId xmlns:p14="http://schemas.microsoft.com/office/powerpoint/2010/main" val="3665476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9286B9B2-B74B-DE46-A8E3-826162B6EA1E}"/>
              </a:ext>
            </a:extLst>
          </p:cNvPr>
          <p:cNvSpPr>
            <a:spLocks noGrp="1" noRot="1" noChangeAspect="1" noChangeArrowheads="1" noTextEdit="1"/>
          </p:cNvSpPr>
          <p:nvPr>
            <p:ph type="sldImg"/>
          </p:nvPr>
        </p:nvSpPr>
        <p:spPr>
          <a:ln/>
        </p:spPr>
      </p:sp>
      <p:sp>
        <p:nvSpPr>
          <p:cNvPr id="34818" name="Notes Placeholder 2">
            <a:extLst>
              <a:ext uri="{FF2B5EF4-FFF2-40B4-BE49-F238E27FC236}">
                <a16:creationId xmlns:a16="http://schemas.microsoft.com/office/drawing/2014/main" id="{FB2D8B95-7285-9847-B7BB-55259FB552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Taster Show image: give one minute to look at ON THEIR OWN to familiarise themselves with it.</a:t>
            </a:r>
          </a:p>
          <a:p>
            <a:r>
              <a:rPr lang="en-US" altLang="en-US">
                <a:latin typeface="Arial" panose="020B0604020202020204" pitchFamily="34" charset="0"/>
                <a:ea typeface="ＭＳ Ｐゴシック" panose="020B0600070205080204" pitchFamily="34" charset="-128"/>
              </a:rPr>
              <a:t>Chat to neighbour about what they saw.</a:t>
            </a:r>
          </a:p>
          <a:p>
            <a:r>
              <a:rPr lang="en-US" altLang="en-US">
                <a:latin typeface="Arial" panose="020B0604020202020204" pitchFamily="34" charset="0"/>
                <a:ea typeface="ＭＳ Ｐゴシック" panose="020B0600070205080204" pitchFamily="34" charset="-128"/>
              </a:rPr>
              <a:t>Image back for further min and can chat. </a:t>
            </a:r>
          </a:p>
          <a:p>
            <a:r>
              <a:rPr lang="en-US" altLang="en-US">
                <a:latin typeface="Arial" panose="020B0604020202020204" pitchFamily="34" charset="0"/>
                <a:ea typeface="ＭＳ Ｐゴシック" panose="020B0600070205080204" pitchFamily="34" charset="-128"/>
              </a:rPr>
              <a:t>Re-create image.</a:t>
            </a:r>
          </a:p>
          <a:p>
            <a:r>
              <a:rPr lang="en-US" altLang="en-US">
                <a:latin typeface="Arial" panose="020B0604020202020204" pitchFamily="34" charset="0"/>
                <a:ea typeface="ＭＳ Ｐゴシック" panose="020B0600070205080204" pitchFamily="34" charset="-128"/>
              </a:rPr>
              <a:t>Further questions –how could you continue the image inwards or outward?  </a:t>
            </a:r>
          </a:p>
          <a:p>
            <a:r>
              <a:rPr lang="en-US" altLang="en-US">
                <a:latin typeface="Arial" panose="020B0604020202020204" pitchFamily="34" charset="0"/>
                <a:ea typeface="ＭＳ Ｐゴシック" panose="020B0600070205080204" pitchFamily="34" charset="-128"/>
              </a:rPr>
              <a:t>  </a:t>
            </a:r>
          </a:p>
        </p:txBody>
      </p:sp>
      <p:sp>
        <p:nvSpPr>
          <p:cNvPr id="34819" name="Slide Number Placeholder 3">
            <a:extLst>
              <a:ext uri="{FF2B5EF4-FFF2-40B4-BE49-F238E27FC236}">
                <a16:creationId xmlns:a16="http://schemas.microsoft.com/office/drawing/2014/main" id="{832E1BD8-49B1-AE4D-90D2-025CF7C201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A2ACB74-49C8-2246-9D91-6742D4D64E0C}" type="slidenum">
              <a:rPr lang="en-US" altLang="en-US"/>
              <a:pPr>
                <a:spcBef>
                  <a:spcPct val="0"/>
                </a:spcBef>
              </a:pPr>
              <a:t>9</a:t>
            </a:fld>
            <a:endParaRPr lang="en-US" altLang="en-US"/>
          </a:p>
        </p:txBody>
      </p:sp>
    </p:spTree>
    <p:extLst>
      <p:ext uri="{BB962C8B-B14F-4D97-AF65-F5344CB8AC3E}">
        <p14:creationId xmlns:p14="http://schemas.microsoft.com/office/powerpoint/2010/main" val="116372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0340BA22-2EE7-EF4C-A83A-C500355C64B8}"/>
              </a:ext>
            </a:extLst>
          </p:cNvPr>
          <p:cNvSpPr>
            <a:spLocks noGrp="1" noRot="1" noChangeAspect="1" noChangeArrowheads="1" noTextEdit="1"/>
          </p:cNvSpPr>
          <p:nvPr>
            <p:ph type="sldImg"/>
          </p:nvPr>
        </p:nvSpPr>
        <p:spPr>
          <a:ln/>
        </p:spPr>
      </p:sp>
      <p:sp>
        <p:nvSpPr>
          <p:cNvPr id="36866" name="Notes Placeholder 2">
            <a:extLst>
              <a:ext uri="{FF2B5EF4-FFF2-40B4-BE49-F238E27FC236}">
                <a16:creationId xmlns:a16="http://schemas.microsoft.com/office/drawing/2014/main" id="{C59BA4CE-2F8F-5F4C-B157-CFCC2446D8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Have a look at the task on tables, how would you introduce it?</a:t>
            </a:r>
          </a:p>
          <a:p>
            <a:r>
              <a:rPr lang="en-US" altLang="en-US">
                <a:latin typeface="Arial" panose="020B0604020202020204" pitchFamily="34" charset="0"/>
                <a:ea typeface="ＭＳ Ｐゴシック" panose="020B0600070205080204" pitchFamily="34" charset="-128"/>
              </a:rPr>
              <a:t>Take some feedback</a:t>
            </a:r>
          </a:p>
          <a:p>
            <a:r>
              <a:rPr lang="en-US" altLang="en-US">
                <a:latin typeface="Arial" panose="020B0604020202020204" pitchFamily="34" charset="0"/>
                <a:ea typeface="ＭＳ Ｐゴシック" panose="020B0600070205080204" pitchFamily="34" charset="-128"/>
              </a:rPr>
              <a:t>Create two or three similar problems using language of halves, quarters and thirds (link Y2)</a:t>
            </a:r>
          </a:p>
          <a:p>
            <a:r>
              <a:rPr lang="en-US" altLang="en-US">
                <a:latin typeface="Arial" panose="020B0604020202020204" pitchFamily="34" charset="0"/>
                <a:ea typeface="ＭＳ Ｐゴシック" panose="020B0600070205080204" pitchFamily="34" charset="-128"/>
              </a:rPr>
              <a:t>What misconceptions/difficulties might your children experience with this type of challenge? (record on big sheet of paper with spaces)</a:t>
            </a:r>
          </a:p>
          <a:p>
            <a:r>
              <a:rPr lang="en-US" altLang="en-US">
                <a:latin typeface="Arial" panose="020B0604020202020204" pitchFamily="34" charset="0"/>
                <a:ea typeface="ＭＳ Ｐゴシック" panose="020B0600070205080204" pitchFamily="34" charset="-128"/>
              </a:rPr>
              <a:t>Swap sheets - how would you support these misconceptions?</a:t>
            </a:r>
          </a:p>
          <a:p>
            <a:r>
              <a:rPr lang="en-US" altLang="en-US">
                <a:latin typeface="Arial" panose="020B0604020202020204" pitchFamily="34" charset="0"/>
                <a:ea typeface="ＭＳ Ｐゴシック" panose="020B0600070205080204" pitchFamily="34" charset="-128"/>
              </a:rPr>
              <a:t>Rotate one more time to add further thoughts.</a:t>
            </a:r>
          </a:p>
          <a:p>
            <a:endParaRPr lang="en-US" altLang="en-US">
              <a:latin typeface="Arial" panose="020B0604020202020204" pitchFamily="34" charset="0"/>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3DC8B7A1-1D18-7D48-BA1A-DE1E204027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9C124AC-E10F-304D-970D-36AC99E7AD62}" type="slidenum">
              <a:rPr lang="en-US" altLang="en-US"/>
              <a:pPr>
                <a:spcBef>
                  <a:spcPct val="0"/>
                </a:spcBef>
              </a:pPr>
              <a:t>10</a:t>
            </a:fld>
            <a:endParaRPr lang="en-US" altLang="en-US"/>
          </a:p>
        </p:txBody>
      </p:sp>
    </p:spTree>
    <p:extLst>
      <p:ext uri="{BB962C8B-B14F-4D97-AF65-F5344CB8AC3E}">
        <p14:creationId xmlns:p14="http://schemas.microsoft.com/office/powerpoint/2010/main" val="3622553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13415FCC-EAF0-D643-BE36-87AE4742310C}"/>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DF261E73-A35B-AD41-8681-7F02E581E3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Have a go at task then consider structure of problem-solving process.  How did what you did to tackle the task fit in with the four-stage process suggested?</a:t>
            </a:r>
          </a:p>
          <a:p>
            <a:r>
              <a:rPr lang="en-US" altLang="en-US">
                <a:latin typeface="Arial" panose="020B0604020202020204" pitchFamily="34" charset="0"/>
                <a:ea typeface="ＭＳ Ｐゴシック" panose="020B0600070205080204" pitchFamily="34" charset="-128"/>
              </a:rPr>
              <a:t>NB  Going further in this context could be about convincing yourself and others that your solution is correct</a:t>
            </a:r>
          </a:p>
        </p:txBody>
      </p:sp>
      <p:sp>
        <p:nvSpPr>
          <p:cNvPr id="38915" name="Slide Number Placeholder 3">
            <a:extLst>
              <a:ext uri="{FF2B5EF4-FFF2-40B4-BE49-F238E27FC236}">
                <a16:creationId xmlns:a16="http://schemas.microsoft.com/office/drawing/2014/main" id="{B4E3905B-1180-E047-96D9-070DC63F18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38604D2-3155-5449-AB4D-A2654AD82F56}" type="slidenum">
              <a:rPr lang="en-US" altLang="en-US"/>
              <a:pPr>
                <a:spcBef>
                  <a:spcPct val="0"/>
                </a:spcBef>
              </a:pPr>
              <a:t>11</a:t>
            </a:fld>
            <a:endParaRPr lang="en-US" altLang="en-US"/>
          </a:p>
        </p:txBody>
      </p:sp>
    </p:spTree>
    <p:extLst>
      <p:ext uri="{BB962C8B-B14F-4D97-AF65-F5344CB8AC3E}">
        <p14:creationId xmlns:p14="http://schemas.microsoft.com/office/powerpoint/2010/main" val="8610743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a:xfrm>
            <a:off x="1639887" y="980728"/>
            <a:ext cx="5812433" cy="767902"/>
          </a:xfrm>
        </p:spPr>
        <p:txBody>
          <a:bodyPr/>
          <a:lstStyle/>
          <a:p>
            <a:r>
              <a:rPr lang="en-US" dirty="0"/>
              <a:t>Click to edit Master title style</a:t>
            </a:r>
            <a:endParaRPr lang="en-GB" dirty="0"/>
          </a:p>
        </p:txBody>
      </p:sp>
      <p:sp>
        <p:nvSpPr>
          <p:cNvPr id="7" name="Footer Placeholder 1"/>
          <p:cNvSpPr>
            <a:spLocks noGrp="1"/>
          </p:cNvSpPr>
          <p:nvPr>
            <p:ph type="ftr" sz="quarter" idx="3"/>
          </p:nvPr>
        </p:nvSpPr>
        <p:spPr>
          <a:xfrm>
            <a:off x="1475656" y="6237312"/>
            <a:ext cx="7584703" cy="456076"/>
          </a:xfrm>
          <a:prstGeom prst="rect">
            <a:avLst/>
          </a:prstGeom>
        </p:spPr>
        <p:txBody>
          <a:bodyPr vert="horz" lIns="91440" tIns="45720" rIns="91440" bIns="45720" rtlCol="0" anchor="ctr"/>
          <a:lstStyle>
            <a:lvl1pPr algn="l">
              <a:defRPr sz="2400">
                <a:solidFill>
                  <a:srgbClr val="003C71"/>
                </a:solidFill>
                <a:latin typeface="+mn-lt"/>
              </a:defRPr>
            </a:lvl1pPr>
          </a:lstStyle>
          <a:p>
            <a:pPr algn="r"/>
            <a:r>
              <a:rPr lang="en-GB" dirty="0"/>
              <a:t>nrich.maths.org</a:t>
            </a:r>
          </a:p>
        </p:txBody>
      </p:sp>
      <p:pic>
        <p:nvPicPr>
          <p:cNvPr id="8" name="Picture 4">
            <a:extLst>
              <a:ext uri="{FF2B5EF4-FFF2-40B4-BE49-F238E27FC236}">
                <a16:creationId xmlns:a16="http://schemas.microsoft.com/office/drawing/2014/main" id="{FB20FBCE-249B-F543-8A1F-57D9920D8F1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5883" y="6197913"/>
            <a:ext cx="375033" cy="495475"/>
          </a:xfrm>
          <a:prstGeom prst="rect">
            <a:avLst/>
          </a:prstGeom>
          <a:noFill/>
          <a:ln>
            <a:noFill/>
          </a:ln>
          <a:effectLst/>
        </p:spPr>
      </p:pic>
    </p:spTree>
    <p:extLst>
      <p:ext uri="{BB962C8B-B14F-4D97-AF65-F5344CB8AC3E}">
        <p14:creationId xmlns:p14="http://schemas.microsoft.com/office/powerpoint/2010/main" val="4025242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Title 4"/>
          <p:cNvSpPr>
            <a:spLocks noGrp="1"/>
          </p:cNvSpPr>
          <p:nvPr>
            <p:ph type="title"/>
          </p:nvPr>
        </p:nvSpPr>
        <p:spPr/>
        <p:txBody>
          <a:bodyPr/>
          <a:lstStyle/>
          <a:p>
            <a:r>
              <a:rPr lang="en-US"/>
              <a:t>Click to edit Master title style</a:t>
            </a:r>
          </a:p>
        </p:txBody>
      </p:sp>
      <p:sp>
        <p:nvSpPr>
          <p:cNvPr id="4" name="Footer Placeholder 1">
            <a:extLst>
              <a:ext uri="{FF2B5EF4-FFF2-40B4-BE49-F238E27FC236}">
                <a16:creationId xmlns:a16="http://schemas.microsoft.com/office/drawing/2014/main" id="{85DCE728-05FA-5D4A-B611-063DCEC61AA2}"/>
              </a:ext>
            </a:extLst>
          </p:cNvPr>
          <p:cNvSpPr>
            <a:spLocks noGrp="1"/>
          </p:cNvSpPr>
          <p:nvPr>
            <p:ph type="ftr" sz="quarter" idx="10"/>
          </p:nvPr>
        </p:nvSpPr>
        <p:spPr>
          <a:xfrm>
            <a:off x="5580063" y="6237288"/>
            <a:ext cx="3408362" cy="455612"/>
          </a:xfrm>
        </p:spPr>
        <p:txBody>
          <a:bodyPr/>
          <a:lstStyle>
            <a:lvl1pPr algn="l">
              <a:defRPr sz="1200" u="none">
                <a:solidFill>
                  <a:srgbClr val="000099"/>
                </a:solidFill>
                <a:latin typeface="+mn-lt"/>
              </a:defRPr>
            </a:lvl1pPr>
          </a:lstStyle>
          <a:p>
            <a:pPr algn="r">
              <a:defRPr/>
            </a:pPr>
            <a:r>
              <a:rPr lang="en-GB" sz="2400" dirty="0">
                <a:solidFill>
                  <a:srgbClr val="003C71"/>
                </a:solidFill>
              </a:rPr>
              <a:t>nrich.maths.org</a:t>
            </a:r>
            <a:endParaRPr lang="en-GB" dirty="0">
              <a:solidFill>
                <a:srgbClr val="003C71"/>
              </a:solidFill>
            </a:endParaRPr>
          </a:p>
        </p:txBody>
      </p:sp>
      <p:pic>
        <p:nvPicPr>
          <p:cNvPr id="6" name="Picture 4">
            <a:extLst>
              <a:ext uri="{FF2B5EF4-FFF2-40B4-BE49-F238E27FC236}">
                <a16:creationId xmlns:a16="http://schemas.microsoft.com/office/drawing/2014/main" id="{1085E9DE-81F1-2E42-92A4-73F2F40D662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5883" y="6197913"/>
            <a:ext cx="375033" cy="495475"/>
          </a:xfrm>
          <a:prstGeom prst="rect">
            <a:avLst/>
          </a:prstGeom>
          <a:noFill/>
          <a:ln>
            <a:noFill/>
          </a:ln>
          <a:effectLst/>
        </p:spPr>
      </p:pic>
    </p:spTree>
    <p:extLst>
      <p:ext uri="{BB962C8B-B14F-4D97-AF65-F5344CB8AC3E}">
        <p14:creationId xmlns:p14="http://schemas.microsoft.com/office/powerpoint/2010/main" val="2425806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1188" y="1600200"/>
            <a:ext cx="40274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1075" y="1600200"/>
            <a:ext cx="40290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834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rgbClr val="003C71"/>
            </a:gs>
            <a:gs pos="87000">
              <a:srgbClr val="003C7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851272" y="913488"/>
            <a:ext cx="5445524" cy="7573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6" name="Rectangle 2"/>
          <p:cNvSpPr>
            <a:spLocks noGrp="1" noChangeArrowheads="1"/>
          </p:cNvSpPr>
          <p:nvPr>
            <p:ph type="body" idx="1"/>
          </p:nvPr>
        </p:nvSpPr>
        <p:spPr bwMode="auto">
          <a:xfrm>
            <a:off x="533400" y="1905562"/>
            <a:ext cx="8215064" cy="3730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2" name="Footer Placeholder 1"/>
          <p:cNvSpPr>
            <a:spLocks noGrp="1"/>
          </p:cNvSpPr>
          <p:nvPr>
            <p:ph type="ftr" sz="quarter" idx="3"/>
          </p:nvPr>
        </p:nvSpPr>
        <p:spPr>
          <a:xfrm>
            <a:off x="255588" y="5949490"/>
            <a:ext cx="8636892" cy="771985"/>
          </a:xfrm>
          <a:prstGeom prst="rect">
            <a:avLst/>
          </a:prstGeom>
        </p:spPr>
        <p:txBody>
          <a:bodyPr vert="horz" lIns="91440" tIns="45720" rIns="91440" bIns="45720" rtlCol="0" anchor="ctr"/>
          <a:lstStyle>
            <a:lvl1pPr algn="l">
              <a:defRPr sz="2400" u="none">
                <a:solidFill>
                  <a:srgbClr val="003C71"/>
                </a:solidFill>
                <a:latin typeface="+mn-lt"/>
              </a:defRPr>
            </a:lvl1pPr>
          </a:lstStyle>
          <a:p>
            <a:pPr algn="ctr"/>
            <a:r>
              <a:rPr lang="en-GB" dirty="0"/>
              <a:t>nrich.maths.org</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hf sldNum="0" hdr="0" dt="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chemeClr val="bg1"/>
          </a:solidFill>
          <a:latin typeface="+mn-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2pPr>
      <a:lvl3pPr marL="1143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3pPr>
      <a:lvl4pPr marL="1600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4pPr>
      <a:lvl5pPr marL="20574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chemeClr val="bg1"/>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chemeClr val="bg1"/>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chemeClr val="bg1"/>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chemeClr val="bg1"/>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nrich.maths.org/6962"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file:////Volumes/Untitled/2012-09-20%2010%2044%2058.mp4"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81BC596F-25FD-0F48-8716-A737B8B779F2}"/>
              </a:ext>
            </a:extLst>
          </p:cNvPr>
          <p:cNvSpPr>
            <a:spLocks noGrp="1" noChangeArrowheads="1"/>
          </p:cNvSpPr>
          <p:nvPr>
            <p:ph type="title"/>
          </p:nvPr>
        </p:nvSpPr>
        <p:spPr>
          <a:xfrm>
            <a:off x="1066800" y="457200"/>
            <a:ext cx="7889875" cy="1066800"/>
          </a:xfrm>
        </p:spPr>
        <p:txBody>
          <a:bodyPr/>
          <a:lstStyle/>
          <a:p>
            <a:r>
              <a:rPr lang="en-US" altLang="en-US">
                <a:ea typeface="ＭＳ Ｐゴシック" panose="020B0600070205080204" pitchFamily="34" charset="-128"/>
              </a:rPr>
              <a:t>Always, Sometimes or Never?</a:t>
            </a:r>
          </a:p>
        </p:txBody>
      </p:sp>
      <p:pic>
        <p:nvPicPr>
          <p:cNvPr id="19458" name="Picture 5" descr="Screen Shot 2015-10-29 at 15.22.21.png">
            <a:extLst>
              <a:ext uri="{FF2B5EF4-FFF2-40B4-BE49-F238E27FC236}">
                <a16:creationId xmlns:a16="http://schemas.microsoft.com/office/drawing/2014/main" id="{EEEB209D-9B7B-C74C-A4FE-DBEAC1D35A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00213"/>
            <a:ext cx="4741862"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descr="Screen shot 2015-11-03 at 16.09.31.png">
            <a:extLst>
              <a:ext uri="{FF2B5EF4-FFF2-40B4-BE49-F238E27FC236}">
                <a16:creationId xmlns:a16="http://schemas.microsoft.com/office/drawing/2014/main" id="{8562144C-FB43-904F-8DF3-A6EBAF43EE2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419475" y="2852738"/>
            <a:ext cx="5537200" cy="3086100"/>
          </a:xfrm>
          <a:noFill/>
        </p:spPr>
      </p:pic>
      <p:sp>
        <p:nvSpPr>
          <p:cNvPr id="5" name="Footer Placeholder 3">
            <a:extLst>
              <a:ext uri="{FF2B5EF4-FFF2-40B4-BE49-F238E27FC236}">
                <a16:creationId xmlns:a16="http://schemas.microsoft.com/office/drawing/2014/main" id="{6ABAE570-1C45-F146-87F1-AF6E7E99992F}"/>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091688253"/>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436192E1-7420-A340-905E-462F64EDBD7C}"/>
              </a:ext>
            </a:extLst>
          </p:cNvPr>
          <p:cNvSpPr>
            <a:spLocks noGrp="1" noChangeArrowheads="1"/>
          </p:cNvSpPr>
          <p:nvPr>
            <p:ph type="title"/>
          </p:nvPr>
        </p:nvSpPr>
        <p:spPr>
          <a:xfrm>
            <a:off x="0" y="188913"/>
            <a:ext cx="9144000" cy="1066800"/>
          </a:xfrm>
        </p:spPr>
        <p:txBody>
          <a:bodyPr/>
          <a:lstStyle/>
          <a:p>
            <a:r>
              <a:rPr lang="en-US" altLang="en-US" dirty="0">
                <a:ea typeface="ＭＳ Ｐゴシック" panose="020B0600070205080204" pitchFamily="34" charset="-128"/>
              </a:rPr>
              <a:t>A Bowl of Fruit (</a:t>
            </a:r>
            <a:r>
              <a:rPr lang="en-US" altLang="en-US" dirty="0">
                <a:solidFill>
                  <a:srgbClr val="66FFFF"/>
                </a:solidFill>
                <a:ea typeface="ＭＳ Ｐゴシック" panose="020B0600070205080204" pitchFamily="34" charset="-128"/>
                <a:cs typeface="+mn-cs"/>
              </a:rPr>
              <a:t>218</a:t>
            </a:r>
            <a:r>
              <a:rPr lang="en-US" altLang="en-US" dirty="0">
                <a:ea typeface="ＭＳ Ｐゴシック" panose="020B0600070205080204" pitchFamily="34" charset="-128"/>
              </a:rPr>
              <a:t>)</a:t>
            </a:r>
          </a:p>
        </p:txBody>
      </p:sp>
      <p:pic>
        <p:nvPicPr>
          <p:cNvPr id="35842" name="Content Placeholder 2">
            <a:extLst>
              <a:ext uri="{FF2B5EF4-FFF2-40B4-BE49-F238E27FC236}">
                <a16:creationId xmlns:a16="http://schemas.microsoft.com/office/drawing/2014/main" id="{D36211ED-4053-524A-9E9A-A2DBFADE221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4872" y="1412776"/>
            <a:ext cx="8403090" cy="4104456"/>
          </a:xfrm>
        </p:spPr>
      </p:pic>
      <p:sp>
        <p:nvSpPr>
          <p:cNvPr id="4" name="Footer Placeholder 3">
            <a:extLst>
              <a:ext uri="{FF2B5EF4-FFF2-40B4-BE49-F238E27FC236}">
                <a16:creationId xmlns:a16="http://schemas.microsoft.com/office/drawing/2014/main" id="{32E77566-8129-AE40-A482-267497CC0681}"/>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538879450"/>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0C23CA94-CF9B-E244-AD75-9A6CD46AC5D1}"/>
              </a:ext>
            </a:extLst>
          </p:cNvPr>
          <p:cNvSpPr txBox="1">
            <a:spLocks/>
          </p:cNvSpPr>
          <p:nvPr/>
        </p:nvSpPr>
        <p:spPr bwMode="auto">
          <a:xfrm>
            <a:off x="0" y="18864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4400" b="1" u="none" dirty="0">
                <a:solidFill>
                  <a:schemeClr val="bg1"/>
                </a:solidFill>
              </a:rPr>
              <a:t>Coded Hundred Square (</a:t>
            </a:r>
            <a:r>
              <a:rPr lang="en-US" altLang="en-US" sz="4400" b="1" u="none" dirty="0">
                <a:solidFill>
                  <a:srgbClr val="66FFFF"/>
                </a:solidFill>
                <a:latin typeface="+mn-lt"/>
              </a:rPr>
              <a:t>6554</a:t>
            </a:r>
            <a:r>
              <a:rPr lang="en-US" altLang="en-US" sz="4400" b="1" u="none" dirty="0">
                <a:solidFill>
                  <a:schemeClr val="bg1"/>
                </a:solidFill>
              </a:rPr>
              <a:t>)</a:t>
            </a:r>
          </a:p>
        </p:txBody>
      </p:sp>
      <p:sp>
        <p:nvSpPr>
          <p:cNvPr id="4" name="Footer Placeholder 3">
            <a:extLst>
              <a:ext uri="{FF2B5EF4-FFF2-40B4-BE49-F238E27FC236}">
                <a16:creationId xmlns:a16="http://schemas.microsoft.com/office/drawing/2014/main" id="{30B0008A-F616-C146-A88F-1B405803F323}"/>
              </a:ext>
            </a:extLst>
          </p:cNvPr>
          <p:cNvSpPr>
            <a:spLocks noGrp="1"/>
          </p:cNvSpPr>
          <p:nvPr>
            <p:ph type="ftr" sz="quarter" idx="3"/>
          </p:nvPr>
        </p:nvSpPr>
        <p:spPr>
          <a:xfrm>
            <a:off x="1475656" y="6237312"/>
            <a:ext cx="7584703" cy="456076"/>
          </a:xfrm>
        </p:spPr>
        <p:txBody>
          <a:bodyPr/>
          <a:lstStyle/>
          <a:p>
            <a:pPr algn="r"/>
            <a:r>
              <a:rPr lang="en-GB" dirty="0"/>
              <a:t>nrich.maths.org</a:t>
            </a:r>
          </a:p>
        </p:txBody>
      </p:sp>
      <p:sp>
        <p:nvSpPr>
          <p:cNvPr id="3" name="Content Placeholder 2">
            <a:extLst>
              <a:ext uri="{FF2B5EF4-FFF2-40B4-BE49-F238E27FC236}">
                <a16:creationId xmlns:a16="http://schemas.microsoft.com/office/drawing/2014/main" id="{819D1A3B-2DE8-1548-9F3A-1125F11DD5D3}"/>
              </a:ext>
            </a:extLst>
          </p:cNvPr>
          <p:cNvSpPr>
            <a:spLocks noGrp="1"/>
          </p:cNvSpPr>
          <p:nvPr>
            <p:ph idx="1"/>
          </p:nvPr>
        </p:nvSpPr>
        <p:spPr>
          <a:xfrm>
            <a:off x="4936937" y="1363452"/>
            <a:ext cx="4111300" cy="4765848"/>
          </a:xfrm>
        </p:spPr>
        <p:txBody>
          <a:bodyPr/>
          <a:lstStyle/>
          <a:p>
            <a:pPr indent="0"/>
            <a:r>
              <a:rPr lang="en-US" dirty="0"/>
              <a:t>This hundred square is written in code.  It starts with 1 and ends with 100.</a:t>
            </a:r>
          </a:p>
          <a:p>
            <a:pPr indent="0"/>
            <a:endParaRPr lang="en-US" dirty="0"/>
          </a:p>
          <a:p>
            <a:pPr indent="0"/>
            <a:r>
              <a:rPr lang="en-US" dirty="0"/>
              <a:t>Can you piece it together?</a:t>
            </a:r>
          </a:p>
        </p:txBody>
      </p:sp>
      <p:pic>
        <p:nvPicPr>
          <p:cNvPr id="5" name="Picture 4">
            <a:extLst>
              <a:ext uri="{FF2B5EF4-FFF2-40B4-BE49-F238E27FC236}">
                <a16:creationId xmlns:a16="http://schemas.microsoft.com/office/drawing/2014/main" id="{CFC5E180-51A6-9C47-9E41-11C0EDCB83D0}"/>
              </a:ext>
            </a:extLst>
          </p:cNvPr>
          <p:cNvPicPr>
            <a:picLocks noChangeAspect="1"/>
          </p:cNvPicPr>
          <p:nvPr/>
        </p:nvPicPr>
        <p:blipFill>
          <a:blip r:embed="rId3"/>
          <a:stretch>
            <a:fillRect/>
          </a:stretch>
        </p:blipFill>
        <p:spPr>
          <a:xfrm>
            <a:off x="214208" y="1255440"/>
            <a:ext cx="4802793" cy="4765848"/>
          </a:xfrm>
          <a:prstGeom prst="rect">
            <a:avLst/>
          </a:prstGeom>
        </p:spPr>
      </p:pic>
    </p:spTree>
    <p:extLst>
      <p:ext uri="{BB962C8B-B14F-4D97-AF65-F5344CB8AC3E}">
        <p14:creationId xmlns:p14="http://schemas.microsoft.com/office/powerpoint/2010/main" val="2428050769"/>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1AE6E52A-23D1-D34B-BDCB-5122407D0CF1}"/>
              </a:ext>
            </a:extLst>
          </p:cNvPr>
          <p:cNvSpPr>
            <a:spLocks noGrp="1" noChangeArrowheads="1"/>
          </p:cNvSpPr>
          <p:nvPr>
            <p:ph type="title"/>
          </p:nvPr>
        </p:nvSpPr>
        <p:spPr>
          <a:xfrm>
            <a:off x="0" y="164612"/>
            <a:ext cx="9060359" cy="1066800"/>
          </a:xfrm>
        </p:spPr>
        <p:txBody>
          <a:bodyPr/>
          <a:lstStyle/>
          <a:p>
            <a:r>
              <a:rPr lang="en-US" altLang="en-US" dirty="0">
                <a:ea typeface="ＭＳ Ｐゴシック" panose="020B0600070205080204" pitchFamily="34" charset="-128"/>
              </a:rPr>
              <a:t>Treasure Hunt (</a:t>
            </a:r>
            <a:r>
              <a:rPr lang="en-US" altLang="en-US" dirty="0">
                <a:solidFill>
                  <a:srgbClr val="66FFFF"/>
                </a:solidFill>
                <a:ea typeface="ＭＳ Ｐゴシック" panose="020B0600070205080204" pitchFamily="34" charset="-128"/>
                <a:cs typeface="+mn-cs"/>
              </a:rPr>
              <a:t>6288</a:t>
            </a:r>
            <a:r>
              <a:rPr lang="en-US" altLang="en-US" dirty="0">
                <a:ea typeface="ＭＳ Ｐゴシック" panose="020B0600070205080204" pitchFamily="34" charset="-128"/>
              </a:rPr>
              <a:t>)</a:t>
            </a:r>
          </a:p>
        </p:txBody>
      </p:sp>
      <p:sp>
        <p:nvSpPr>
          <p:cNvPr id="4" name="Footer Placeholder 3">
            <a:extLst>
              <a:ext uri="{FF2B5EF4-FFF2-40B4-BE49-F238E27FC236}">
                <a16:creationId xmlns:a16="http://schemas.microsoft.com/office/drawing/2014/main" id="{1BAC4AAC-9D96-7249-BDF2-D90F972F8CBE}"/>
              </a:ext>
            </a:extLst>
          </p:cNvPr>
          <p:cNvSpPr>
            <a:spLocks noGrp="1"/>
          </p:cNvSpPr>
          <p:nvPr>
            <p:ph type="ftr" sz="quarter" idx="3"/>
          </p:nvPr>
        </p:nvSpPr>
        <p:spPr>
          <a:xfrm>
            <a:off x="1475656" y="6237312"/>
            <a:ext cx="7584703" cy="456076"/>
          </a:xfrm>
        </p:spPr>
        <p:txBody>
          <a:bodyPr/>
          <a:lstStyle/>
          <a:p>
            <a:pPr algn="r"/>
            <a:r>
              <a:rPr lang="en-GB" dirty="0"/>
              <a:t>nrich.maths.org</a:t>
            </a:r>
          </a:p>
        </p:txBody>
      </p:sp>
      <p:pic>
        <p:nvPicPr>
          <p:cNvPr id="2" name="Picture 1">
            <a:extLst>
              <a:ext uri="{FF2B5EF4-FFF2-40B4-BE49-F238E27FC236}">
                <a16:creationId xmlns:a16="http://schemas.microsoft.com/office/drawing/2014/main" id="{92826362-5305-F54E-968D-7F1FC791F22B}"/>
              </a:ext>
            </a:extLst>
          </p:cNvPr>
          <p:cNvPicPr>
            <a:picLocks noChangeAspect="1"/>
          </p:cNvPicPr>
          <p:nvPr/>
        </p:nvPicPr>
        <p:blipFill>
          <a:blip r:embed="rId2"/>
          <a:stretch>
            <a:fillRect/>
          </a:stretch>
        </p:blipFill>
        <p:spPr>
          <a:xfrm>
            <a:off x="1583883" y="1238217"/>
            <a:ext cx="5976233" cy="4743582"/>
          </a:xfrm>
          <a:prstGeom prst="rect">
            <a:avLst/>
          </a:prstGeom>
        </p:spPr>
      </p:pic>
    </p:spTree>
    <p:extLst>
      <p:ext uri="{BB962C8B-B14F-4D97-AF65-F5344CB8AC3E}">
        <p14:creationId xmlns:p14="http://schemas.microsoft.com/office/powerpoint/2010/main" val="778986819"/>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203729FC-557B-8449-97B0-3C5A9CD20CF7}"/>
              </a:ext>
            </a:extLst>
          </p:cNvPr>
          <p:cNvSpPr>
            <a:spLocks noGrp="1" noChangeArrowheads="1"/>
          </p:cNvSpPr>
          <p:nvPr>
            <p:ph type="title"/>
          </p:nvPr>
        </p:nvSpPr>
        <p:spPr>
          <a:xfrm>
            <a:off x="0" y="457200"/>
            <a:ext cx="9060359" cy="1066800"/>
          </a:xfrm>
        </p:spPr>
        <p:txBody>
          <a:bodyPr/>
          <a:lstStyle/>
          <a:p>
            <a:r>
              <a:rPr lang="en-US" altLang="en-US" dirty="0">
                <a:ea typeface="ＭＳ Ｐゴシック" panose="020B0600070205080204" pitchFamily="34" charset="-128"/>
              </a:rPr>
              <a:t>Dice in a corner (</a:t>
            </a:r>
            <a:r>
              <a:rPr lang="en-US" altLang="en-US" dirty="0">
                <a:solidFill>
                  <a:srgbClr val="66FFFF"/>
                </a:solidFill>
                <a:ea typeface="ＭＳ Ｐゴシック" panose="020B0600070205080204" pitchFamily="34" charset="-128"/>
                <a:cs typeface="+mn-cs"/>
              </a:rPr>
              <a:t>8586</a:t>
            </a:r>
            <a:r>
              <a:rPr lang="en-US" altLang="en-US" dirty="0">
                <a:ea typeface="ＭＳ Ｐゴシック" panose="020B0600070205080204" pitchFamily="34" charset="-128"/>
              </a:rPr>
              <a:t>)</a:t>
            </a:r>
          </a:p>
        </p:txBody>
      </p:sp>
      <p:pic>
        <p:nvPicPr>
          <p:cNvPr id="40962" name="Picture 1">
            <a:extLst>
              <a:ext uri="{FF2B5EF4-FFF2-40B4-BE49-F238E27FC236}">
                <a16:creationId xmlns:a16="http://schemas.microsoft.com/office/drawing/2014/main" id="{44374A04-A169-4149-AA8C-64F23E2632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88" y="1564921"/>
            <a:ext cx="8264423" cy="381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6E7828CD-8533-564B-B423-97295298CA75}"/>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2141790922"/>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1966039-79D4-E046-864E-919DE470CFA9}"/>
              </a:ext>
            </a:extLst>
          </p:cNvPr>
          <p:cNvSpPr>
            <a:spLocks noGrp="1" noChangeArrowheads="1"/>
          </p:cNvSpPr>
          <p:nvPr>
            <p:ph type="title"/>
          </p:nvPr>
        </p:nvSpPr>
        <p:spPr>
          <a:xfrm>
            <a:off x="0" y="228600"/>
            <a:ext cx="9144000" cy="1066800"/>
          </a:xfrm>
        </p:spPr>
        <p:txBody>
          <a:bodyPr/>
          <a:lstStyle/>
          <a:p>
            <a:r>
              <a:rPr lang="en-US" altLang="en-US" dirty="0">
                <a:ea typeface="ＭＳ Ｐゴシック" panose="020B0600070205080204" pitchFamily="34" charset="-128"/>
              </a:rPr>
              <a:t>Dicey Addition (</a:t>
            </a:r>
            <a:r>
              <a:rPr lang="en-US" altLang="en-US" dirty="0">
                <a:solidFill>
                  <a:srgbClr val="66FFFF"/>
                </a:solidFill>
                <a:ea typeface="ＭＳ Ｐゴシック" panose="020B0600070205080204" pitchFamily="34" charset="-128"/>
                <a:cs typeface="+mn-cs"/>
              </a:rPr>
              <a:t>11863</a:t>
            </a:r>
            <a:r>
              <a:rPr lang="en-US" altLang="en-US" dirty="0">
                <a:ea typeface="ＭＳ Ｐゴシック" panose="020B0600070205080204" pitchFamily="34" charset="-128"/>
              </a:rPr>
              <a:t>) </a:t>
            </a:r>
          </a:p>
        </p:txBody>
      </p:sp>
      <p:sp>
        <p:nvSpPr>
          <p:cNvPr id="43010" name="Content Placeholder 2">
            <a:extLst>
              <a:ext uri="{FF2B5EF4-FFF2-40B4-BE49-F238E27FC236}">
                <a16:creationId xmlns:a16="http://schemas.microsoft.com/office/drawing/2014/main" id="{FF06AE9B-E250-4D4A-AA7E-876D77611DDE}"/>
              </a:ext>
            </a:extLst>
          </p:cNvPr>
          <p:cNvSpPr>
            <a:spLocks noGrp="1" noChangeArrowheads="1"/>
          </p:cNvSpPr>
          <p:nvPr>
            <p:ph idx="1"/>
          </p:nvPr>
        </p:nvSpPr>
        <p:spPr>
          <a:xfrm>
            <a:off x="533400" y="1371600"/>
            <a:ext cx="8208963" cy="3657600"/>
          </a:xfrm>
        </p:spPr>
        <p:txBody>
          <a:bodyPr/>
          <a:lstStyle/>
          <a:p>
            <a:pPr>
              <a:buFont typeface="Times" pitchFamily="2" charset="0"/>
              <a:buNone/>
            </a:pPr>
            <a:r>
              <a:rPr lang="en-US" altLang="en-US" sz="2400" dirty="0">
                <a:ea typeface="ＭＳ Ｐゴシック" panose="020B0600070205080204" pitchFamily="34" charset="-128"/>
              </a:rPr>
              <a:t>Find a partner and a 0-9 dice.</a:t>
            </a:r>
          </a:p>
          <a:p>
            <a:pPr>
              <a:buFont typeface="Times" pitchFamily="2" charset="0"/>
              <a:buNone/>
            </a:pPr>
            <a:r>
              <a:rPr lang="en-US" altLang="en-US" sz="2400" dirty="0">
                <a:ea typeface="ＭＳ Ｐゴシック" panose="020B0600070205080204" pitchFamily="34" charset="-128"/>
              </a:rPr>
              <a:t>Each of you draw an addition grid like this:</a:t>
            </a:r>
          </a:p>
          <a:p>
            <a:pPr>
              <a:buFont typeface="Times" pitchFamily="2" charset="0"/>
              <a:buNone/>
            </a:pPr>
            <a:endParaRPr lang="en-US" altLang="en-US" sz="2400" dirty="0">
              <a:ea typeface="ＭＳ Ｐゴシック" panose="020B0600070205080204" pitchFamily="34" charset="-128"/>
            </a:endParaRPr>
          </a:p>
          <a:p>
            <a:pPr>
              <a:buFont typeface="Times" pitchFamily="2" charset="0"/>
              <a:buNone/>
            </a:pPr>
            <a:endParaRPr lang="en-US" altLang="en-US" sz="2400" dirty="0">
              <a:ea typeface="ＭＳ Ｐゴシック" panose="020B0600070205080204" pitchFamily="34" charset="-128"/>
            </a:endParaRPr>
          </a:p>
          <a:p>
            <a:pPr>
              <a:buFont typeface="Times" pitchFamily="2" charset="0"/>
              <a:buNone/>
            </a:pPr>
            <a:endParaRPr lang="en-US" altLang="en-US" sz="2400" dirty="0">
              <a:ea typeface="ＭＳ Ｐゴシック" panose="020B0600070205080204" pitchFamily="34" charset="-128"/>
            </a:endParaRPr>
          </a:p>
          <a:p>
            <a:pPr>
              <a:buFont typeface="Times" pitchFamily="2" charset="0"/>
              <a:buNone/>
            </a:pPr>
            <a:r>
              <a:rPr lang="en-US" altLang="en-US" sz="2400" dirty="0">
                <a:ea typeface="ＭＳ Ｐゴシック" panose="020B0600070205080204" pitchFamily="34" charset="-128"/>
              </a:rPr>
              <a:t>Take turns to throw the dice. After each throw of the dice, you each decide which of your cells to put that number in.</a:t>
            </a:r>
          </a:p>
          <a:p>
            <a:pPr>
              <a:buFont typeface="Times" pitchFamily="2" charset="0"/>
              <a:buNone/>
            </a:pPr>
            <a:r>
              <a:rPr lang="en-US" altLang="en-US" sz="2400" dirty="0">
                <a:ea typeface="ＭＳ Ｐゴシック" panose="020B0600070205080204" pitchFamily="34" charset="-128"/>
              </a:rPr>
              <a:t>Throw the dice four times until all the cells are full.</a:t>
            </a:r>
          </a:p>
          <a:p>
            <a:pPr>
              <a:buFont typeface="Times" pitchFamily="2" charset="0"/>
              <a:buNone/>
            </a:pPr>
            <a:r>
              <a:rPr lang="en-US" altLang="en-US" sz="2400" b="1" dirty="0">
                <a:ea typeface="ＭＳ Ｐゴシック" panose="020B0600070205080204" pitchFamily="34" charset="-128"/>
              </a:rPr>
              <a:t>Whoever has the sum closer to 100 wins.</a:t>
            </a:r>
          </a:p>
          <a:p>
            <a:pPr>
              <a:buFont typeface="Times" pitchFamily="2" charset="0"/>
              <a:buNone/>
            </a:pPr>
            <a:endParaRPr lang="en-US" altLang="en-US" dirty="0">
              <a:ea typeface="ＭＳ Ｐゴシック" panose="020B0600070205080204" pitchFamily="34" charset="-128"/>
            </a:endParaRPr>
          </a:p>
          <a:p>
            <a:pPr>
              <a:buFont typeface="Times" pitchFamily="2" charset="0"/>
              <a:buNone/>
            </a:pPr>
            <a:endParaRPr lang="en-US" altLang="en-US" dirty="0">
              <a:ea typeface="ＭＳ Ｐゴシック" panose="020B0600070205080204" pitchFamily="34" charset="-128"/>
            </a:endParaRPr>
          </a:p>
          <a:p>
            <a:pPr>
              <a:buFont typeface="Times" pitchFamily="2" charset="0"/>
              <a:buNone/>
            </a:pPr>
            <a:endParaRPr lang="en-US" altLang="en-US" dirty="0">
              <a:ea typeface="ＭＳ Ｐゴシック" panose="020B0600070205080204" pitchFamily="34" charset="-128"/>
            </a:endParaRPr>
          </a:p>
        </p:txBody>
      </p:sp>
      <p:pic>
        <p:nvPicPr>
          <p:cNvPr id="43011" name="Picture 4" descr="Screen shot 2015-09-22 at 16.10.23.png">
            <a:extLst>
              <a:ext uri="{FF2B5EF4-FFF2-40B4-BE49-F238E27FC236}">
                <a16:creationId xmlns:a16="http://schemas.microsoft.com/office/drawing/2014/main" id="{0BDD90D3-CBC3-1142-973A-1758B55E5D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2552700"/>
            <a:ext cx="46863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056D8B9B-6061-8B4C-9E97-97322BBBD842}"/>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472627759"/>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1A69DED1-4478-CA4E-BD21-08BECEFE1A64}"/>
              </a:ext>
            </a:extLst>
          </p:cNvPr>
          <p:cNvSpPr>
            <a:spLocks noGrp="1" noChangeArrowheads="1"/>
          </p:cNvSpPr>
          <p:nvPr>
            <p:ph type="title"/>
          </p:nvPr>
        </p:nvSpPr>
        <p:spPr>
          <a:xfrm>
            <a:off x="0" y="-152400"/>
            <a:ext cx="9144000" cy="1066800"/>
          </a:xfrm>
        </p:spPr>
        <p:txBody>
          <a:bodyPr/>
          <a:lstStyle/>
          <a:p>
            <a:r>
              <a:rPr lang="en-US" altLang="en-US" dirty="0">
                <a:ea typeface="ＭＳ Ｐゴシック" panose="020B0600070205080204" pitchFamily="34" charset="-128"/>
              </a:rPr>
              <a:t>Dicey Operations (</a:t>
            </a:r>
            <a:r>
              <a:rPr lang="en-US" altLang="en-US" dirty="0">
                <a:solidFill>
                  <a:srgbClr val="66FFFF"/>
                </a:solidFill>
                <a:ea typeface="ＭＳ Ｐゴシック" panose="020B0600070205080204" pitchFamily="34" charset="-128"/>
                <a:cs typeface="+mn-cs"/>
              </a:rPr>
              <a:t>6606</a:t>
            </a:r>
            <a:r>
              <a:rPr lang="en-US" altLang="en-US" dirty="0">
                <a:ea typeface="ＭＳ Ｐゴシック" panose="020B0600070205080204" pitchFamily="34" charset="-128"/>
              </a:rPr>
              <a:t>)</a:t>
            </a:r>
          </a:p>
        </p:txBody>
      </p:sp>
      <p:sp>
        <p:nvSpPr>
          <p:cNvPr id="45058" name="Content Placeholder 2">
            <a:extLst>
              <a:ext uri="{FF2B5EF4-FFF2-40B4-BE49-F238E27FC236}">
                <a16:creationId xmlns:a16="http://schemas.microsoft.com/office/drawing/2014/main" id="{7466FC31-C313-CB4C-BC86-27A758EB5662}"/>
              </a:ext>
            </a:extLst>
          </p:cNvPr>
          <p:cNvSpPr>
            <a:spLocks noGrp="1" noChangeArrowheads="1"/>
          </p:cNvSpPr>
          <p:nvPr>
            <p:ph idx="1"/>
          </p:nvPr>
        </p:nvSpPr>
        <p:spPr>
          <a:xfrm>
            <a:off x="179511" y="838200"/>
            <a:ext cx="8880847" cy="5399112"/>
          </a:xfrm>
        </p:spPr>
        <p:txBody>
          <a:bodyPr/>
          <a:lstStyle/>
          <a:p>
            <a:pPr>
              <a:buFont typeface="Times" pitchFamily="2" charset="0"/>
              <a:buNone/>
            </a:pPr>
            <a:r>
              <a:rPr lang="en-US" altLang="en-US" sz="2400" dirty="0">
                <a:ea typeface="ＭＳ Ｐゴシック" panose="020B0600070205080204" pitchFamily="34" charset="-128"/>
              </a:rPr>
              <a:t>Find a partner and a 0-9 dice. </a:t>
            </a:r>
          </a:p>
          <a:p>
            <a:pPr>
              <a:buFont typeface="Times" pitchFamily="2" charset="0"/>
              <a:buNone/>
            </a:pPr>
            <a:endParaRPr lang="en-US" altLang="en-US" sz="2400" dirty="0">
              <a:ea typeface="ＭＳ Ｐゴシック" panose="020B0600070205080204" pitchFamily="34" charset="-128"/>
            </a:endParaRPr>
          </a:p>
          <a:p>
            <a:pPr>
              <a:buFont typeface="Times" pitchFamily="2" charset="0"/>
              <a:buNone/>
            </a:pPr>
            <a:r>
              <a:rPr lang="en-US" altLang="en-US" sz="2400" dirty="0">
                <a:ea typeface="ＭＳ Ｐゴシック" panose="020B0600070205080204" pitchFamily="34" charset="-128"/>
              </a:rPr>
              <a:t>Each of you should draw an </a:t>
            </a:r>
          </a:p>
          <a:p>
            <a:pPr>
              <a:buFont typeface="Times" pitchFamily="2" charset="0"/>
              <a:buNone/>
            </a:pPr>
            <a:r>
              <a:rPr lang="en-US" altLang="en-US" sz="2400" dirty="0">
                <a:ea typeface="ＭＳ Ｐゴシック" panose="020B0600070205080204" pitchFamily="34" charset="-128"/>
              </a:rPr>
              <a:t>addition grid like this:</a:t>
            </a:r>
            <a:endParaRPr lang="en-US" altLang="en-US" dirty="0">
              <a:ea typeface="ＭＳ Ｐゴシック" panose="020B0600070205080204" pitchFamily="34" charset="-128"/>
            </a:endParaRPr>
          </a:p>
          <a:p>
            <a:pPr>
              <a:buFont typeface="Times" pitchFamily="2" charset="0"/>
              <a:buNone/>
            </a:pPr>
            <a:endParaRPr lang="en-US" altLang="en-US" dirty="0">
              <a:ea typeface="ＭＳ Ｐゴシック" panose="020B0600070205080204" pitchFamily="34" charset="-128"/>
            </a:endParaRPr>
          </a:p>
          <a:p>
            <a:pPr>
              <a:buFont typeface="Times" pitchFamily="2" charset="0"/>
              <a:buNone/>
            </a:pPr>
            <a:r>
              <a:rPr lang="en-US" altLang="en-US" sz="2400" dirty="0">
                <a:ea typeface="ＭＳ Ｐゴシック" panose="020B0600070205080204" pitchFamily="34" charset="-128"/>
              </a:rPr>
              <a:t>Take turns to throw the dice and decide which of your cells to fill. You must fill a cell before throwing the dice again.  </a:t>
            </a:r>
          </a:p>
          <a:p>
            <a:pPr>
              <a:buFont typeface="Times" pitchFamily="2" charset="0"/>
              <a:buNone/>
            </a:pPr>
            <a:r>
              <a:rPr lang="en-US" altLang="en-US" sz="2400" dirty="0">
                <a:ea typeface="ＭＳ Ｐゴシック" panose="020B0600070205080204" pitchFamily="34" charset="-128"/>
              </a:rPr>
              <a:t>Each time the dice is thrown, you </a:t>
            </a:r>
            <a:r>
              <a:rPr lang="en-US" altLang="en-US" sz="2400" i="1" dirty="0">
                <a:ea typeface="ＭＳ Ｐゴシック" panose="020B0600070205080204" pitchFamily="34" charset="-128"/>
              </a:rPr>
              <a:t>both</a:t>
            </a:r>
            <a:r>
              <a:rPr lang="en-US" altLang="en-US" sz="2400" dirty="0">
                <a:ea typeface="ＭＳ Ｐゴシック" panose="020B0600070205080204" pitchFamily="34" charset="-128"/>
              </a:rPr>
              <a:t> use that number in one of your cells.</a:t>
            </a:r>
          </a:p>
          <a:p>
            <a:pPr>
              <a:buFont typeface="Times" pitchFamily="2" charset="0"/>
              <a:buNone/>
            </a:pPr>
            <a:r>
              <a:rPr lang="en-GB" altLang="en-US" sz="2400" dirty="0">
                <a:ea typeface="ＭＳ Ｐゴシック" panose="020B0600070205080204" pitchFamily="34" charset="-128"/>
              </a:rPr>
              <a:t>When you have filled all nine cells, </a:t>
            </a:r>
            <a:r>
              <a:rPr lang="en-GB" altLang="en-US" sz="2400" b="1" i="1" dirty="0">
                <a:ea typeface="ＭＳ Ｐゴシック" panose="020B0600070205080204" pitchFamily="34" charset="-128"/>
              </a:rPr>
              <a:t>whoever has the sum closer to 1000 wins.</a:t>
            </a:r>
            <a:endParaRPr lang="en-US" altLang="en-US" sz="2400" b="1" i="1" dirty="0">
              <a:ea typeface="ＭＳ Ｐゴシック" panose="020B0600070205080204" pitchFamily="34" charset="-128"/>
            </a:endParaRPr>
          </a:p>
          <a:p>
            <a:pPr>
              <a:buFont typeface="Times" pitchFamily="2" charset="0"/>
              <a:buNone/>
            </a:pPr>
            <a:endParaRPr lang="en-US" altLang="en-US" dirty="0">
              <a:ea typeface="ＭＳ Ｐゴシック" panose="020B0600070205080204" pitchFamily="34" charset="-128"/>
            </a:endParaRPr>
          </a:p>
          <a:p>
            <a:pPr>
              <a:buFont typeface="Times" pitchFamily="2" charset="0"/>
              <a:buNone/>
            </a:pP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pic>
        <p:nvPicPr>
          <p:cNvPr id="45059" name="Picture 4" descr="addition.png">
            <a:extLst>
              <a:ext uri="{FF2B5EF4-FFF2-40B4-BE49-F238E27FC236}">
                <a16:creationId xmlns:a16="http://schemas.microsoft.com/office/drawing/2014/main" id="{1E5D2A1D-2DA3-9B49-BD3B-6AD473CB16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803339"/>
            <a:ext cx="2658144" cy="257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BF2923C1-5B54-4846-8A58-9A9E3D73B1AD}"/>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2469384990"/>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B066C01C-6100-304C-B700-F8E27F50327A}"/>
              </a:ext>
            </a:extLst>
          </p:cNvPr>
          <p:cNvSpPr>
            <a:spLocks noGrp="1" noChangeArrowheads="1"/>
          </p:cNvSpPr>
          <p:nvPr>
            <p:ph type="title"/>
          </p:nvPr>
        </p:nvSpPr>
        <p:spPr>
          <a:xfrm>
            <a:off x="107504" y="15874"/>
            <a:ext cx="9144000" cy="1066801"/>
          </a:xfrm>
        </p:spPr>
        <p:txBody>
          <a:bodyPr/>
          <a:lstStyle/>
          <a:p>
            <a:pPr algn="l"/>
            <a:r>
              <a:rPr lang="en-US" altLang="en-US" sz="3700" dirty="0">
                <a:ea typeface="ＭＳ Ｐゴシック" panose="020B0600070205080204" pitchFamily="34" charset="-128"/>
              </a:rPr>
              <a:t>Dicey Operations in Line (</a:t>
            </a:r>
            <a:r>
              <a:rPr lang="en-US" altLang="en-US" sz="3700" dirty="0">
                <a:solidFill>
                  <a:srgbClr val="66FFFF"/>
                </a:solidFill>
                <a:ea typeface="ＭＳ Ｐゴシック" panose="020B0600070205080204" pitchFamily="34" charset="-128"/>
                <a:cs typeface="+mn-cs"/>
              </a:rPr>
              <a:t>13261</a:t>
            </a:r>
            <a:r>
              <a:rPr lang="en-US" altLang="en-US" sz="3700" dirty="0">
                <a:ea typeface="ＭＳ Ｐゴシック" panose="020B0600070205080204" pitchFamily="34" charset="-128"/>
              </a:rPr>
              <a:t>)</a:t>
            </a:r>
          </a:p>
        </p:txBody>
      </p:sp>
      <p:sp>
        <p:nvSpPr>
          <p:cNvPr id="47106" name="Content Placeholder 2">
            <a:extLst>
              <a:ext uri="{FF2B5EF4-FFF2-40B4-BE49-F238E27FC236}">
                <a16:creationId xmlns:a16="http://schemas.microsoft.com/office/drawing/2014/main" id="{A1AC2052-8C64-6A49-B349-3C90618B6A9A}"/>
              </a:ext>
            </a:extLst>
          </p:cNvPr>
          <p:cNvSpPr>
            <a:spLocks noGrp="1" noChangeArrowheads="1"/>
          </p:cNvSpPr>
          <p:nvPr>
            <p:ph idx="1"/>
          </p:nvPr>
        </p:nvSpPr>
        <p:spPr>
          <a:xfrm>
            <a:off x="251520" y="1082674"/>
            <a:ext cx="8784976" cy="5010621"/>
          </a:xfrm>
        </p:spPr>
        <p:txBody>
          <a:bodyPr/>
          <a:lstStyle/>
          <a:p>
            <a:pPr>
              <a:buFont typeface="Times" pitchFamily="2" charset="0"/>
              <a:buNone/>
            </a:pPr>
            <a:r>
              <a:rPr lang="en-US" altLang="en-US" sz="2400" dirty="0">
                <a:ea typeface="ＭＳ Ｐゴシック" panose="020B0600070205080204" pitchFamily="34" charset="-128"/>
              </a:rPr>
              <a:t>Find a partner and a 0-9 dice. </a:t>
            </a:r>
          </a:p>
          <a:p>
            <a:pPr>
              <a:buFont typeface="Times" pitchFamily="2" charset="0"/>
              <a:buNone/>
            </a:pPr>
            <a:r>
              <a:rPr lang="en-US" altLang="en-US" sz="2400" dirty="0">
                <a:ea typeface="ＭＳ Ｐゴシック" panose="020B0600070205080204" pitchFamily="34" charset="-128"/>
              </a:rPr>
              <a:t>Each of you should draw an addition grid like this:</a:t>
            </a:r>
            <a:endParaRPr lang="en-US" altLang="en-US" dirty="0">
              <a:ea typeface="ＭＳ Ｐゴシック" panose="020B0600070205080204" pitchFamily="34" charset="-128"/>
            </a:endParaRPr>
          </a:p>
          <a:p>
            <a:pPr>
              <a:buFont typeface="Times" pitchFamily="2" charset="0"/>
              <a:buNone/>
            </a:pPr>
            <a:endParaRPr lang="en-US" altLang="en-US" dirty="0">
              <a:ea typeface="ＭＳ Ｐゴシック" panose="020B0600070205080204" pitchFamily="34" charset="-128"/>
            </a:endParaRPr>
          </a:p>
          <a:p>
            <a:pPr>
              <a:buFont typeface="Times" pitchFamily="2" charset="0"/>
              <a:buNone/>
            </a:pPr>
            <a:endParaRPr lang="en-US" altLang="en-US" dirty="0">
              <a:ea typeface="ＭＳ Ｐゴシック" panose="020B0600070205080204" pitchFamily="34" charset="-128"/>
            </a:endParaRPr>
          </a:p>
          <a:p>
            <a:pPr>
              <a:buFont typeface="Times" pitchFamily="2" charset="0"/>
              <a:buNone/>
            </a:pPr>
            <a:r>
              <a:rPr lang="en-US" altLang="en-US" sz="2400" dirty="0">
                <a:ea typeface="ＭＳ Ｐゴシック" panose="020B0600070205080204" pitchFamily="34" charset="-128"/>
              </a:rPr>
              <a:t>Take turns to throw the dice and decide which of your cells to fill. You must fill a cell before throwing the dice again.  </a:t>
            </a:r>
          </a:p>
          <a:p>
            <a:pPr>
              <a:buFont typeface="Times" pitchFamily="2" charset="0"/>
              <a:buNone/>
            </a:pPr>
            <a:r>
              <a:rPr lang="en-US" altLang="en-US" sz="2400" dirty="0">
                <a:ea typeface="ＭＳ Ｐゴシック" panose="020B0600070205080204" pitchFamily="34" charset="-128"/>
              </a:rPr>
              <a:t>Each time the dice is thrown, you </a:t>
            </a:r>
            <a:r>
              <a:rPr lang="en-US" altLang="en-US" sz="2400" i="1" dirty="0">
                <a:ea typeface="ＭＳ Ｐゴシック" panose="020B0600070205080204" pitchFamily="34" charset="-128"/>
              </a:rPr>
              <a:t>both</a:t>
            </a:r>
            <a:r>
              <a:rPr lang="en-US" altLang="en-US" sz="2400" dirty="0">
                <a:ea typeface="ＭＳ Ｐゴシック" panose="020B0600070205080204" pitchFamily="34" charset="-128"/>
              </a:rPr>
              <a:t> use that number in one of your cells.</a:t>
            </a:r>
          </a:p>
          <a:p>
            <a:pPr>
              <a:buFont typeface="Times" pitchFamily="2" charset="0"/>
              <a:buNone/>
            </a:pPr>
            <a:r>
              <a:rPr lang="en-GB" altLang="en-US" sz="2400" dirty="0">
                <a:ea typeface="ＭＳ Ｐゴシック" panose="020B0600070205080204" pitchFamily="34" charset="-128"/>
              </a:rPr>
              <a:t>When you have filled all nine cells, </a:t>
            </a:r>
            <a:r>
              <a:rPr lang="en-GB" altLang="en-US" sz="2400" b="1" i="1" dirty="0">
                <a:ea typeface="ＭＳ Ｐゴシック" panose="020B0600070205080204" pitchFamily="34" charset="-128"/>
              </a:rPr>
              <a:t>whoever has the sum closer to 1000 wins.</a:t>
            </a:r>
            <a:endParaRPr lang="en-US" altLang="en-US" sz="2400" b="1" i="1" dirty="0">
              <a:ea typeface="ＭＳ Ｐゴシック" panose="020B0600070205080204" pitchFamily="34" charset="-128"/>
            </a:endParaRPr>
          </a:p>
          <a:p>
            <a:pPr>
              <a:buFont typeface="Times" pitchFamily="2" charset="0"/>
              <a:buNone/>
            </a:pPr>
            <a:endParaRPr lang="en-US" altLang="en-US" dirty="0">
              <a:ea typeface="ＭＳ Ｐゴシック" panose="020B0600070205080204" pitchFamily="34" charset="-128"/>
            </a:endParaRPr>
          </a:p>
          <a:p>
            <a:pPr>
              <a:buFont typeface="Times" pitchFamily="2" charset="0"/>
              <a:buNone/>
            </a:pP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pic>
        <p:nvPicPr>
          <p:cNvPr id="47107" name="Picture 1">
            <a:extLst>
              <a:ext uri="{FF2B5EF4-FFF2-40B4-BE49-F238E27FC236}">
                <a16:creationId xmlns:a16="http://schemas.microsoft.com/office/drawing/2014/main" id="{83F1E7FB-3B9C-814A-950A-3129EF1644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 y="2074862"/>
            <a:ext cx="804227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28665E9E-6125-4943-9CB0-15F5135B5CEC}"/>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549991883"/>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99E870CA-4D9B-274A-8941-2AAF5C03FE79}"/>
              </a:ext>
            </a:extLst>
          </p:cNvPr>
          <p:cNvSpPr>
            <a:spLocks noGrp="1" noChangeArrowheads="1"/>
          </p:cNvSpPr>
          <p:nvPr>
            <p:ph type="title"/>
          </p:nvPr>
        </p:nvSpPr>
        <p:spPr>
          <a:xfrm>
            <a:off x="1" y="332656"/>
            <a:ext cx="9060358" cy="767902"/>
          </a:xfrm>
        </p:spPr>
        <p:txBody>
          <a:bodyPr/>
          <a:lstStyle/>
          <a:p>
            <a:r>
              <a:rPr lang="en-US" altLang="en-US" dirty="0">
                <a:ea typeface="ＭＳ Ｐゴシック" panose="020B0600070205080204" pitchFamily="34" charset="-128"/>
              </a:rPr>
              <a:t>Domino Sets (</a:t>
            </a:r>
            <a:r>
              <a:rPr lang="en-US" altLang="en-US" dirty="0">
                <a:solidFill>
                  <a:srgbClr val="66FFFF"/>
                </a:solidFill>
                <a:ea typeface="ＭＳ Ｐゴシック" panose="020B0600070205080204" pitchFamily="34" charset="-128"/>
              </a:rPr>
              <a:t>9965</a:t>
            </a:r>
            <a:r>
              <a:rPr lang="en-US" altLang="en-US" dirty="0">
                <a:ea typeface="ＭＳ Ｐゴシック" panose="020B0600070205080204" pitchFamily="34" charset="-128"/>
              </a:rPr>
              <a:t>)</a:t>
            </a:r>
          </a:p>
        </p:txBody>
      </p:sp>
      <p:sp>
        <p:nvSpPr>
          <p:cNvPr id="4" name="Footer Placeholder 3">
            <a:extLst>
              <a:ext uri="{FF2B5EF4-FFF2-40B4-BE49-F238E27FC236}">
                <a16:creationId xmlns:a16="http://schemas.microsoft.com/office/drawing/2014/main" id="{D726483E-21CE-ED47-9161-C8530CBBE593}"/>
              </a:ext>
            </a:extLst>
          </p:cNvPr>
          <p:cNvSpPr>
            <a:spLocks noGrp="1"/>
          </p:cNvSpPr>
          <p:nvPr>
            <p:ph type="ftr" sz="quarter" idx="3"/>
          </p:nvPr>
        </p:nvSpPr>
        <p:spPr>
          <a:xfrm>
            <a:off x="1475656" y="6237312"/>
            <a:ext cx="7584703" cy="456076"/>
          </a:xfrm>
        </p:spPr>
        <p:txBody>
          <a:bodyPr/>
          <a:lstStyle/>
          <a:p>
            <a:pPr algn="r"/>
            <a:r>
              <a:rPr lang="en-GB" dirty="0"/>
              <a:t>nrich.maths.org</a:t>
            </a:r>
          </a:p>
        </p:txBody>
      </p:sp>
      <p:pic>
        <p:nvPicPr>
          <p:cNvPr id="2" name="Picture 1">
            <a:extLst>
              <a:ext uri="{FF2B5EF4-FFF2-40B4-BE49-F238E27FC236}">
                <a16:creationId xmlns:a16="http://schemas.microsoft.com/office/drawing/2014/main" id="{C957ABCC-533F-BC47-A094-B3F920186941}"/>
              </a:ext>
            </a:extLst>
          </p:cNvPr>
          <p:cNvPicPr>
            <a:picLocks noChangeAspect="1"/>
          </p:cNvPicPr>
          <p:nvPr/>
        </p:nvPicPr>
        <p:blipFill>
          <a:blip r:embed="rId3"/>
          <a:stretch>
            <a:fillRect/>
          </a:stretch>
        </p:blipFill>
        <p:spPr>
          <a:xfrm>
            <a:off x="4497515" y="1634043"/>
            <a:ext cx="4465066" cy="3589913"/>
          </a:xfrm>
          <a:prstGeom prst="rect">
            <a:avLst/>
          </a:prstGeom>
        </p:spPr>
      </p:pic>
      <p:sp>
        <p:nvSpPr>
          <p:cNvPr id="3" name="TextBox 2">
            <a:extLst>
              <a:ext uri="{FF2B5EF4-FFF2-40B4-BE49-F238E27FC236}">
                <a16:creationId xmlns:a16="http://schemas.microsoft.com/office/drawing/2014/main" id="{CBAB015E-EC68-4D4F-95FE-247692197F20}"/>
              </a:ext>
            </a:extLst>
          </p:cNvPr>
          <p:cNvSpPr txBox="1"/>
          <p:nvPr/>
        </p:nvSpPr>
        <p:spPr>
          <a:xfrm>
            <a:off x="354895" y="1634043"/>
            <a:ext cx="4206652" cy="3477875"/>
          </a:xfrm>
          <a:prstGeom prst="rect">
            <a:avLst/>
          </a:prstGeom>
          <a:noFill/>
        </p:spPr>
        <p:txBody>
          <a:bodyPr wrap="square" rtlCol="0">
            <a:spAutoFit/>
          </a:bodyPr>
          <a:lstStyle/>
          <a:p>
            <a:r>
              <a:rPr lang="en-US" sz="2800" u="none" dirty="0"/>
              <a:t>How could you check if you have a full set of 0-6 spot dominoes?</a:t>
            </a:r>
          </a:p>
          <a:p>
            <a:endParaRPr lang="en-US" sz="2800" u="none" dirty="0"/>
          </a:p>
          <a:p>
            <a:endParaRPr lang="en-US" sz="2800" u="none" dirty="0"/>
          </a:p>
          <a:p>
            <a:r>
              <a:rPr lang="en-US" sz="2800" u="none" dirty="0"/>
              <a:t>What about a full set of 0-9 spot dominoes?</a:t>
            </a:r>
          </a:p>
          <a:p>
            <a:endParaRPr lang="en-US" u="none" dirty="0"/>
          </a:p>
        </p:txBody>
      </p:sp>
    </p:spTree>
    <p:extLst>
      <p:ext uri="{BB962C8B-B14F-4D97-AF65-F5344CB8AC3E}">
        <p14:creationId xmlns:p14="http://schemas.microsoft.com/office/powerpoint/2010/main" val="287408703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4BF5F346-221F-7843-93C7-9A329B6D1F5D}"/>
              </a:ext>
            </a:extLst>
          </p:cNvPr>
          <p:cNvSpPr>
            <a:spLocks noGrp="1" noChangeArrowheads="1"/>
          </p:cNvSpPr>
          <p:nvPr>
            <p:ph type="title"/>
          </p:nvPr>
        </p:nvSpPr>
        <p:spPr>
          <a:xfrm>
            <a:off x="0" y="287338"/>
            <a:ext cx="9144000" cy="1081087"/>
          </a:xfrm>
        </p:spPr>
        <p:txBody>
          <a:bodyPr/>
          <a:lstStyle/>
          <a:p>
            <a:pPr algn="r" eaLnBrk="1" hangingPunct="1"/>
            <a:r>
              <a:rPr lang="en-GB" altLang="en-US" dirty="0">
                <a:ea typeface="ＭＳ Ｐゴシック" panose="020B0600070205080204" pitchFamily="34" charset="-128"/>
              </a:rPr>
              <a:t>Dotty Six (</a:t>
            </a:r>
            <a:r>
              <a:rPr lang="en-GB" altLang="en-US" dirty="0">
                <a:solidFill>
                  <a:srgbClr val="66FFFF"/>
                </a:solidFill>
                <a:ea typeface="ＭＳ Ｐゴシック" panose="020B0600070205080204" pitchFamily="34" charset="-128"/>
              </a:rPr>
              <a:t>7337</a:t>
            </a:r>
            <a:r>
              <a:rPr lang="en-GB" altLang="en-US" dirty="0">
                <a:ea typeface="ＭＳ Ｐゴシック" panose="020B0600070205080204" pitchFamily="34" charset="-128"/>
              </a:rPr>
              <a:t>)</a:t>
            </a:r>
          </a:p>
        </p:txBody>
      </p:sp>
      <p:pic>
        <p:nvPicPr>
          <p:cNvPr id="51202" name="Picture 3" descr="j0346453">
            <a:extLst>
              <a:ext uri="{FF2B5EF4-FFF2-40B4-BE49-F238E27FC236}">
                <a16:creationId xmlns:a16="http://schemas.microsoft.com/office/drawing/2014/main" id="{4A07EF00-3BC4-AF40-8EF7-6E2BC31D2CD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94177" y="367448"/>
            <a:ext cx="1152525" cy="1012825"/>
          </a:xfrm>
          <a:noFill/>
        </p:spPr>
      </p:pic>
      <p:graphicFrame>
        <p:nvGraphicFramePr>
          <p:cNvPr id="113668" name="Group 4">
            <a:extLst>
              <a:ext uri="{FF2B5EF4-FFF2-40B4-BE49-F238E27FC236}">
                <a16:creationId xmlns:a16="http://schemas.microsoft.com/office/drawing/2014/main" id="{D3F63BAB-A1C4-8343-9CB3-CF2F1FAD2EE3}"/>
              </a:ext>
            </a:extLst>
          </p:cNvPr>
          <p:cNvGraphicFramePr>
            <a:graphicFrameLocks noGrp="1"/>
          </p:cNvGraphicFramePr>
          <p:nvPr>
            <p:ph sz="half" idx="2"/>
            <p:extLst>
              <p:ext uri="{D42A27DB-BD31-4B8C-83A1-F6EECF244321}">
                <p14:modId xmlns:p14="http://schemas.microsoft.com/office/powerpoint/2010/main" val="2326374436"/>
              </p:ext>
            </p:extLst>
          </p:nvPr>
        </p:nvGraphicFramePr>
        <p:xfrm>
          <a:off x="4610383" y="1557338"/>
          <a:ext cx="3908109" cy="4251374"/>
        </p:xfrm>
        <a:graphic>
          <a:graphicData uri="http://schemas.openxmlformats.org/drawingml/2006/table">
            <a:tbl>
              <a:tblPr/>
              <a:tblGrid>
                <a:gridCol w="1302703">
                  <a:extLst>
                    <a:ext uri="{9D8B030D-6E8A-4147-A177-3AD203B41FA5}">
                      <a16:colId xmlns:a16="http://schemas.microsoft.com/office/drawing/2014/main" val="20000"/>
                    </a:ext>
                  </a:extLst>
                </a:gridCol>
                <a:gridCol w="1302703">
                  <a:extLst>
                    <a:ext uri="{9D8B030D-6E8A-4147-A177-3AD203B41FA5}">
                      <a16:colId xmlns:a16="http://schemas.microsoft.com/office/drawing/2014/main" val="20001"/>
                    </a:ext>
                  </a:extLst>
                </a:gridCol>
                <a:gridCol w="1302703">
                  <a:extLst>
                    <a:ext uri="{9D8B030D-6E8A-4147-A177-3AD203B41FA5}">
                      <a16:colId xmlns:a16="http://schemas.microsoft.com/office/drawing/2014/main" val="20002"/>
                    </a:ext>
                  </a:extLst>
                </a:gridCol>
              </a:tblGrid>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Arial" charset="0"/>
                      </a:endParaRPr>
                    </a:p>
                  </a:txBody>
                  <a:tcPr marL="100584" marR="1005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Arial" charset="0"/>
                      </a:endParaRPr>
                    </a:p>
                  </a:txBody>
                  <a:tcPr marL="100584" marR="1005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Arial" charset="0"/>
                      </a:endParaRPr>
                    </a:p>
                  </a:txBody>
                  <a:tcPr marL="100584" marR="1005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081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txBody>
                  <a:tcPr marL="100584" marR="1005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Arial" charset="0"/>
                      </a:endParaRPr>
                    </a:p>
                  </a:txBody>
                  <a:tcPr marL="100584" marR="1005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Arial" charset="0"/>
                      </a:endParaRPr>
                    </a:p>
                  </a:txBody>
                  <a:tcPr marL="100584" marR="1005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cs typeface="Arial" charset="0"/>
                      </a:endParaRPr>
                    </a:p>
                  </a:txBody>
                  <a:tcPr marL="100584" marR="1005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txBody>
                  <a:tcPr marL="100584" marR="1005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txBody>
                  <a:tcPr marL="100584" marR="1005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3686" name="Oval 22">
            <a:extLst>
              <a:ext uri="{FF2B5EF4-FFF2-40B4-BE49-F238E27FC236}">
                <a16:creationId xmlns:a16="http://schemas.microsoft.com/office/drawing/2014/main" id="{F89FF104-19B0-8C45-B678-B413F1F85873}"/>
              </a:ext>
            </a:extLst>
          </p:cNvPr>
          <p:cNvSpPr>
            <a:spLocks noChangeArrowheads="1"/>
          </p:cNvSpPr>
          <p:nvPr/>
        </p:nvSpPr>
        <p:spPr bwMode="auto">
          <a:xfrm>
            <a:off x="6156325" y="4005263"/>
            <a:ext cx="288925" cy="287337"/>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687" name="Oval 23">
            <a:extLst>
              <a:ext uri="{FF2B5EF4-FFF2-40B4-BE49-F238E27FC236}">
                <a16:creationId xmlns:a16="http://schemas.microsoft.com/office/drawing/2014/main" id="{6C72A799-8A3B-E74F-992A-943E82D151E4}"/>
              </a:ext>
            </a:extLst>
          </p:cNvPr>
          <p:cNvSpPr>
            <a:spLocks noChangeArrowheads="1"/>
          </p:cNvSpPr>
          <p:nvPr/>
        </p:nvSpPr>
        <p:spPr bwMode="auto">
          <a:xfrm>
            <a:off x="6156325" y="3644900"/>
            <a:ext cx="288925" cy="287338"/>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688" name="Oval 24">
            <a:extLst>
              <a:ext uri="{FF2B5EF4-FFF2-40B4-BE49-F238E27FC236}">
                <a16:creationId xmlns:a16="http://schemas.microsoft.com/office/drawing/2014/main" id="{55FE25F1-D43E-9A46-8267-E38A3ABE39DC}"/>
              </a:ext>
            </a:extLst>
          </p:cNvPr>
          <p:cNvSpPr>
            <a:spLocks noChangeArrowheads="1"/>
          </p:cNvSpPr>
          <p:nvPr/>
        </p:nvSpPr>
        <p:spPr bwMode="auto">
          <a:xfrm>
            <a:off x="6156325" y="3284538"/>
            <a:ext cx="288925" cy="287337"/>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689" name="Oval 25">
            <a:extLst>
              <a:ext uri="{FF2B5EF4-FFF2-40B4-BE49-F238E27FC236}">
                <a16:creationId xmlns:a16="http://schemas.microsoft.com/office/drawing/2014/main" id="{99ABB3A0-1AB4-5A41-AD1C-93C47176B6F4}"/>
              </a:ext>
            </a:extLst>
          </p:cNvPr>
          <p:cNvSpPr>
            <a:spLocks noChangeArrowheads="1"/>
          </p:cNvSpPr>
          <p:nvPr/>
        </p:nvSpPr>
        <p:spPr bwMode="auto">
          <a:xfrm>
            <a:off x="4787900" y="1773238"/>
            <a:ext cx="288925" cy="287337"/>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690" name="Oval 26">
            <a:extLst>
              <a:ext uri="{FF2B5EF4-FFF2-40B4-BE49-F238E27FC236}">
                <a16:creationId xmlns:a16="http://schemas.microsoft.com/office/drawing/2014/main" id="{D1A3AB6A-6CE6-CF4B-AD9D-0C31C875B9CD}"/>
              </a:ext>
            </a:extLst>
          </p:cNvPr>
          <p:cNvSpPr>
            <a:spLocks noChangeArrowheads="1"/>
          </p:cNvSpPr>
          <p:nvPr/>
        </p:nvSpPr>
        <p:spPr bwMode="auto">
          <a:xfrm>
            <a:off x="7812088" y="3644900"/>
            <a:ext cx="288925" cy="287338"/>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691" name="Oval 27">
            <a:extLst>
              <a:ext uri="{FF2B5EF4-FFF2-40B4-BE49-F238E27FC236}">
                <a16:creationId xmlns:a16="http://schemas.microsoft.com/office/drawing/2014/main" id="{CCA50FEC-B23A-FD47-8EA7-5B52211574CD}"/>
              </a:ext>
            </a:extLst>
          </p:cNvPr>
          <p:cNvSpPr>
            <a:spLocks noChangeArrowheads="1"/>
          </p:cNvSpPr>
          <p:nvPr/>
        </p:nvSpPr>
        <p:spPr bwMode="auto">
          <a:xfrm>
            <a:off x="7451725" y="3644900"/>
            <a:ext cx="288925" cy="287338"/>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692" name="Oval 28">
            <a:extLst>
              <a:ext uri="{FF2B5EF4-FFF2-40B4-BE49-F238E27FC236}">
                <a16:creationId xmlns:a16="http://schemas.microsoft.com/office/drawing/2014/main" id="{DBBF8FE8-65A1-FA4D-883C-0ECC75D37951}"/>
              </a:ext>
            </a:extLst>
          </p:cNvPr>
          <p:cNvSpPr>
            <a:spLocks noChangeArrowheads="1"/>
          </p:cNvSpPr>
          <p:nvPr/>
        </p:nvSpPr>
        <p:spPr bwMode="auto">
          <a:xfrm>
            <a:off x="7812088" y="3284538"/>
            <a:ext cx="288925" cy="287337"/>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693" name="Oval 29">
            <a:extLst>
              <a:ext uri="{FF2B5EF4-FFF2-40B4-BE49-F238E27FC236}">
                <a16:creationId xmlns:a16="http://schemas.microsoft.com/office/drawing/2014/main" id="{809152D1-D132-7641-89CD-6086D0481ADD}"/>
              </a:ext>
            </a:extLst>
          </p:cNvPr>
          <p:cNvSpPr>
            <a:spLocks noChangeArrowheads="1"/>
          </p:cNvSpPr>
          <p:nvPr/>
        </p:nvSpPr>
        <p:spPr bwMode="auto">
          <a:xfrm>
            <a:off x="7812088" y="4005263"/>
            <a:ext cx="288925" cy="287337"/>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694" name="Oval 30">
            <a:extLst>
              <a:ext uri="{FF2B5EF4-FFF2-40B4-BE49-F238E27FC236}">
                <a16:creationId xmlns:a16="http://schemas.microsoft.com/office/drawing/2014/main" id="{C17DE771-BFFD-B346-B2FC-B62B50C6840B}"/>
              </a:ext>
            </a:extLst>
          </p:cNvPr>
          <p:cNvSpPr>
            <a:spLocks noChangeArrowheads="1"/>
          </p:cNvSpPr>
          <p:nvPr/>
        </p:nvSpPr>
        <p:spPr bwMode="auto">
          <a:xfrm>
            <a:off x="7451725" y="4005263"/>
            <a:ext cx="288925" cy="287337"/>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tx1"/>
              </a:solidFill>
            </a:endParaRPr>
          </a:p>
        </p:txBody>
      </p:sp>
      <p:sp>
        <p:nvSpPr>
          <p:cNvPr id="113695" name="Oval 31">
            <a:extLst>
              <a:ext uri="{FF2B5EF4-FFF2-40B4-BE49-F238E27FC236}">
                <a16:creationId xmlns:a16="http://schemas.microsoft.com/office/drawing/2014/main" id="{D7D03D5F-E597-6841-A4C2-D43091D4772A}"/>
              </a:ext>
            </a:extLst>
          </p:cNvPr>
          <p:cNvSpPr>
            <a:spLocks noChangeArrowheads="1"/>
          </p:cNvSpPr>
          <p:nvPr/>
        </p:nvSpPr>
        <p:spPr bwMode="auto">
          <a:xfrm>
            <a:off x="7956550" y="2492375"/>
            <a:ext cx="288925" cy="287338"/>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696" name="Oval 32">
            <a:extLst>
              <a:ext uri="{FF2B5EF4-FFF2-40B4-BE49-F238E27FC236}">
                <a16:creationId xmlns:a16="http://schemas.microsoft.com/office/drawing/2014/main" id="{619A568E-07BE-DF49-9799-2D0E46FEC03A}"/>
              </a:ext>
            </a:extLst>
          </p:cNvPr>
          <p:cNvSpPr>
            <a:spLocks noChangeArrowheads="1"/>
          </p:cNvSpPr>
          <p:nvPr/>
        </p:nvSpPr>
        <p:spPr bwMode="auto">
          <a:xfrm>
            <a:off x="5219700" y="2492375"/>
            <a:ext cx="288925" cy="287338"/>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697" name="Oval 33">
            <a:extLst>
              <a:ext uri="{FF2B5EF4-FFF2-40B4-BE49-F238E27FC236}">
                <a16:creationId xmlns:a16="http://schemas.microsoft.com/office/drawing/2014/main" id="{2715E469-AD1D-2D40-A994-CB22A76512ED}"/>
              </a:ext>
            </a:extLst>
          </p:cNvPr>
          <p:cNvSpPr>
            <a:spLocks noChangeArrowheads="1"/>
          </p:cNvSpPr>
          <p:nvPr/>
        </p:nvSpPr>
        <p:spPr bwMode="auto">
          <a:xfrm>
            <a:off x="4787900" y="2492375"/>
            <a:ext cx="288925" cy="287338"/>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698" name="Oval 34">
            <a:extLst>
              <a:ext uri="{FF2B5EF4-FFF2-40B4-BE49-F238E27FC236}">
                <a16:creationId xmlns:a16="http://schemas.microsoft.com/office/drawing/2014/main" id="{30F10094-0B93-B740-BA5A-C27220362DAF}"/>
              </a:ext>
            </a:extLst>
          </p:cNvPr>
          <p:cNvSpPr>
            <a:spLocks noChangeArrowheads="1"/>
          </p:cNvSpPr>
          <p:nvPr/>
        </p:nvSpPr>
        <p:spPr bwMode="auto">
          <a:xfrm>
            <a:off x="5219700" y="2133600"/>
            <a:ext cx="288925" cy="287338"/>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699" name="Oval 35">
            <a:extLst>
              <a:ext uri="{FF2B5EF4-FFF2-40B4-BE49-F238E27FC236}">
                <a16:creationId xmlns:a16="http://schemas.microsoft.com/office/drawing/2014/main" id="{805768C1-08F5-A740-AD81-4D6988B15A39}"/>
              </a:ext>
            </a:extLst>
          </p:cNvPr>
          <p:cNvSpPr>
            <a:spLocks noChangeArrowheads="1"/>
          </p:cNvSpPr>
          <p:nvPr/>
        </p:nvSpPr>
        <p:spPr bwMode="auto">
          <a:xfrm>
            <a:off x="4787900" y="2133600"/>
            <a:ext cx="288925" cy="287338"/>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700" name="Oval 36">
            <a:extLst>
              <a:ext uri="{FF2B5EF4-FFF2-40B4-BE49-F238E27FC236}">
                <a16:creationId xmlns:a16="http://schemas.microsoft.com/office/drawing/2014/main" id="{2E965B79-6166-BF41-8992-89D15F6C3B07}"/>
              </a:ext>
            </a:extLst>
          </p:cNvPr>
          <p:cNvSpPr>
            <a:spLocks noChangeArrowheads="1"/>
          </p:cNvSpPr>
          <p:nvPr/>
        </p:nvSpPr>
        <p:spPr bwMode="auto">
          <a:xfrm>
            <a:off x="5219700" y="1773238"/>
            <a:ext cx="288925" cy="287337"/>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701" name="Oval 37">
            <a:extLst>
              <a:ext uri="{FF2B5EF4-FFF2-40B4-BE49-F238E27FC236}">
                <a16:creationId xmlns:a16="http://schemas.microsoft.com/office/drawing/2014/main" id="{DA4736DF-CD25-3C43-B24D-7422B1D8E441}"/>
              </a:ext>
            </a:extLst>
          </p:cNvPr>
          <p:cNvSpPr>
            <a:spLocks noChangeArrowheads="1"/>
          </p:cNvSpPr>
          <p:nvPr/>
        </p:nvSpPr>
        <p:spPr bwMode="auto">
          <a:xfrm>
            <a:off x="7524750" y="2492375"/>
            <a:ext cx="288925" cy="287338"/>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702" name="Oval 38">
            <a:extLst>
              <a:ext uri="{FF2B5EF4-FFF2-40B4-BE49-F238E27FC236}">
                <a16:creationId xmlns:a16="http://schemas.microsoft.com/office/drawing/2014/main" id="{BF87423E-7511-6143-8939-001CB0E21477}"/>
              </a:ext>
            </a:extLst>
          </p:cNvPr>
          <p:cNvSpPr>
            <a:spLocks noChangeArrowheads="1"/>
          </p:cNvSpPr>
          <p:nvPr/>
        </p:nvSpPr>
        <p:spPr bwMode="auto">
          <a:xfrm>
            <a:off x="7956550" y="2133600"/>
            <a:ext cx="288925" cy="287338"/>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703" name="Oval 39">
            <a:extLst>
              <a:ext uri="{FF2B5EF4-FFF2-40B4-BE49-F238E27FC236}">
                <a16:creationId xmlns:a16="http://schemas.microsoft.com/office/drawing/2014/main" id="{34A00583-A1FA-904A-87A2-DADA12C4E91A}"/>
              </a:ext>
            </a:extLst>
          </p:cNvPr>
          <p:cNvSpPr>
            <a:spLocks noChangeArrowheads="1"/>
          </p:cNvSpPr>
          <p:nvPr/>
        </p:nvSpPr>
        <p:spPr bwMode="auto">
          <a:xfrm>
            <a:off x="7524750" y="2133600"/>
            <a:ext cx="288925" cy="287338"/>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704" name="Oval 40">
            <a:extLst>
              <a:ext uri="{FF2B5EF4-FFF2-40B4-BE49-F238E27FC236}">
                <a16:creationId xmlns:a16="http://schemas.microsoft.com/office/drawing/2014/main" id="{22BE765E-9227-B549-A9F2-E11915648DF4}"/>
              </a:ext>
            </a:extLst>
          </p:cNvPr>
          <p:cNvSpPr>
            <a:spLocks noChangeArrowheads="1"/>
          </p:cNvSpPr>
          <p:nvPr/>
        </p:nvSpPr>
        <p:spPr bwMode="auto">
          <a:xfrm>
            <a:off x="7956550" y="1700213"/>
            <a:ext cx="288925" cy="287337"/>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705" name="Oval 41">
            <a:extLst>
              <a:ext uri="{FF2B5EF4-FFF2-40B4-BE49-F238E27FC236}">
                <a16:creationId xmlns:a16="http://schemas.microsoft.com/office/drawing/2014/main" id="{423F1EB4-D0FD-FB44-9E27-72D7EB6CE1F2}"/>
              </a:ext>
            </a:extLst>
          </p:cNvPr>
          <p:cNvSpPr>
            <a:spLocks noChangeArrowheads="1"/>
          </p:cNvSpPr>
          <p:nvPr/>
        </p:nvSpPr>
        <p:spPr bwMode="auto">
          <a:xfrm>
            <a:off x="7524750" y="1700213"/>
            <a:ext cx="288925" cy="287337"/>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706" name="Oval 42">
            <a:extLst>
              <a:ext uri="{FF2B5EF4-FFF2-40B4-BE49-F238E27FC236}">
                <a16:creationId xmlns:a16="http://schemas.microsoft.com/office/drawing/2014/main" id="{526536B8-F683-CB4A-B962-C796BB4B1DA1}"/>
              </a:ext>
            </a:extLst>
          </p:cNvPr>
          <p:cNvSpPr>
            <a:spLocks noChangeArrowheads="1"/>
          </p:cNvSpPr>
          <p:nvPr/>
        </p:nvSpPr>
        <p:spPr bwMode="auto">
          <a:xfrm>
            <a:off x="6084888" y="2492375"/>
            <a:ext cx="288925" cy="287338"/>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707" name="Oval 43">
            <a:extLst>
              <a:ext uri="{FF2B5EF4-FFF2-40B4-BE49-F238E27FC236}">
                <a16:creationId xmlns:a16="http://schemas.microsoft.com/office/drawing/2014/main" id="{1CBCDD5A-DF8C-6142-B40F-048CD0827247}"/>
              </a:ext>
            </a:extLst>
          </p:cNvPr>
          <p:cNvSpPr>
            <a:spLocks noChangeArrowheads="1"/>
          </p:cNvSpPr>
          <p:nvPr/>
        </p:nvSpPr>
        <p:spPr bwMode="auto">
          <a:xfrm>
            <a:off x="6516688" y="2133600"/>
            <a:ext cx="288925" cy="287338"/>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708" name="Oval 44">
            <a:extLst>
              <a:ext uri="{FF2B5EF4-FFF2-40B4-BE49-F238E27FC236}">
                <a16:creationId xmlns:a16="http://schemas.microsoft.com/office/drawing/2014/main" id="{7948F530-DE44-014E-A258-04CCFAD498F1}"/>
              </a:ext>
            </a:extLst>
          </p:cNvPr>
          <p:cNvSpPr>
            <a:spLocks noChangeArrowheads="1"/>
          </p:cNvSpPr>
          <p:nvPr/>
        </p:nvSpPr>
        <p:spPr bwMode="auto">
          <a:xfrm>
            <a:off x="6084888" y="2133600"/>
            <a:ext cx="288925" cy="287338"/>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709" name="Oval 45">
            <a:extLst>
              <a:ext uri="{FF2B5EF4-FFF2-40B4-BE49-F238E27FC236}">
                <a16:creationId xmlns:a16="http://schemas.microsoft.com/office/drawing/2014/main" id="{37C59EDB-DAC5-6E4E-8F5C-9F0FC8C14DED}"/>
              </a:ext>
            </a:extLst>
          </p:cNvPr>
          <p:cNvSpPr>
            <a:spLocks noChangeArrowheads="1"/>
          </p:cNvSpPr>
          <p:nvPr/>
        </p:nvSpPr>
        <p:spPr bwMode="auto">
          <a:xfrm>
            <a:off x="6516688" y="1773238"/>
            <a:ext cx="288925" cy="287337"/>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710" name="Oval 46">
            <a:extLst>
              <a:ext uri="{FF2B5EF4-FFF2-40B4-BE49-F238E27FC236}">
                <a16:creationId xmlns:a16="http://schemas.microsoft.com/office/drawing/2014/main" id="{912C77E5-90A0-4541-9B30-555EA09FBB30}"/>
              </a:ext>
            </a:extLst>
          </p:cNvPr>
          <p:cNvSpPr>
            <a:spLocks noChangeArrowheads="1"/>
          </p:cNvSpPr>
          <p:nvPr/>
        </p:nvSpPr>
        <p:spPr bwMode="auto">
          <a:xfrm>
            <a:off x="6084888" y="1773238"/>
            <a:ext cx="288925" cy="287337"/>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711" name="Oval 47">
            <a:extLst>
              <a:ext uri="{FF2B5EF4-FFF2-40B4-BE49-F238E27FC236}">
                <a16:creationId xmlns:a16="http://schemas.microsoft.com/office/drawing/2014/main" id="{6EF3A926-AC1F-AA44-823C-56DA3A9E93E1}"/>
              </a:ext>
            </a:extLst>
          </p:cNvPr>
          <p:cNvSpPr>
            <a:spLocks noChangeArrowheads="1"/>
          </p:cNvSpPr>
          <p:nvPr/>
        </p:nvSpPr>
        <p:spPr bwMode="auto">
          <a:xfrm>
            <a:off x="6516688" y="2492375"/>
            <a:ext cx="288925" cy="287338"/>
          </a:xfrm>
          <a:prstGeom prst="ellipse">
            <a:avLst/>
          </a:prstGeom>
          <a:solidFill>
            <a:srgbClr val="FF6600"/>
          </a:solidFill>
          <a:ln w="9525">
            <a:solidFill>
              <a:schemeClr val="tx1"/>
            </a:solidFill>
            <a:round/>
            <a:headEnd/>
            <a:tailEnd/>
          </a:ln>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13712" name="Text Box 48">
            <a:extLst>
              <a:ext uri="{FF2B5EF4-FFF2-40B4-BE49-F238E27FC236}">
                <a16:creationId xmlns:a16="http://schemas.microsoft.com/office/drawing/2014/main" id="{9F160812-BC8D-B840-AE4C-204464AEB7FD}"/>
              </a:ext>
            </a:extLst>
          </p:cNvPr>
          <p:cNvSpPr txBox="1">
            <a:spLocks noChangeArrowheads="1"/>
          </p:cNvSpPr>
          <p:nvPr/>
        </p:nvSpPr>
        <p:spPr bwMode="auto">
          <a:xfrm>
            <a:off x="2079415" y="205581"/>
            <a:ext cx="2592387" cy="716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GB" altLang="en-US" b="1" u="none" dirty="0">
                <a:solidFill>
                  <a:srgbClr val="FFFF00"/>
                </a:solidFill>
              </a:rPr>
              <a:t>3</a:t>
            </a:r>
            <a:r>
              <a:rPr lang="en-GB" altLang="en-US" b="1" u="none" dirty="0">
                <a:solidFill>
                  <a:schemeClr val="folHlink"/>
                </a:solidFill>
              </a:rPr>
              <a:t> </a:t>
            </a:r>
          </a:p>
          <a:p>
            <a:pPr eaLnBrk="1" hangingPunct="1">
              <a:spcBef>
                <a:spcPct val="50000"/>
              </a:spcBef>
              <a:buFontTx/>
              <a:buNone/>
            </a:pPr>
            <a:r>
              <a:rPr lang="en-GB" altLang="en-US" b="1" u="none" dirty="0">
                <a:solidFill>
                  <a:srgbClr val="FF0000"/>
                </a:solidFill>
              </a:rPr>
              <a:t>4</a:t>
            </a:r>
            <a:r>
              <a:rPr lang="en-GB" altLang="en-US" b="1" u="none" dirty="0">
                <a:solidFill>
                  <a:schemeClr val="folHlink"/>
                </a:solidFill>
              </a:rPr>
              <a:t> </a:t>
            </a:r>
          </a:p>
          <a:p>
            <a:pPr eaLnBrk="1" hangingPunct="1">
              <a:spcBef>
                <a:spcPct val="50000"/>
              </a:spcBef>
              <a:buFontTx/>
              <a:buNone/>
            </a:pPr>
            <a:r>
              <a:rPr lang="en-GB" altLang="en-US" b="1" u="none" dirty="0">
                <a:solidFill>
                  <a:srgbClr val="FFFF00"/>
                </a:solidFill>
              </a:rPr>
              <a:t>2 </a:t>
            </a:r>
          </a:p>
          <a:p>
            <a:pPr eaLnBrk="1" hangingPunct="1">
              <a:spcBef>
                <a:spcPct val="50000"/>
              </a:spcBef>
              <a:buFontTx/>
              <a:buNone/>
            </a:pPr>
            <a:r>
              <a:rPr lang="en-GB" altLang="en-US" b="1" u="none" dirty="0">
                <a:solidFill>
                  <a:srgbClr val="FF0000"/>
                </a:solidFill>
              </a:rPr>
              <a:t>1</a:t>
            </a:r>
          </a:p>
          <a:p>
            <a:pPr eaLnBrk="1" hangingPunct="1">
              <a:spcBef>
                <a:spcPct val="50000"/>
              </a:spcBef>
              <a:buFontTx/>
              <a:buNone/>
            </a:pPr>
            <a:r>
              <a:rPr lang="en-GB" altLang="en-US" b="1" u="none" dirty="0">
                <a:solidFill>
                  <a:srgbClr val="FFFF00"/>
                </a:solidFill>
              </a:rPr>
              <a:t>5</a:t>
            </a:r>
            <a:r>
              <a:rPr lang="en-GB" altLang="en-US" b="1" u="none" dirty="0">
                <a:solidFill>
                  <a:schemeClr val="folHlink"/>
                </a:solidFill>
              </a:rPr>
              <a:t> </a:t>
            </a:r>
          </a:p>
          <a:p>
            <a:pPr eaLnBrk="1" hangingPunct="1">
              <a:spcBef>
                <a:spcPct val="50000"/>
              </a:spcBef>
              <a:buFontTx/>
              <a:buNone/>
            </a:pPr>
            <a:r>
              <a:rPr lang="en-GB" altLang="en-US" b="1" u="none" dirty="0">
                <a:solidFill>
                  <a:srgbClr val="FF0000"/>
                </a:solidFill>
              </a:rPr>
              <a:t>3</a:t>
            </a:r>
            <a:r>
              <a:rPr lang="en-GB" altLang="en-US" b="1" u="none" dirty="0">
                <a:solidFill>
                  <a:schemeClr val="folHlink"/>
                </a:solidFill>
              </a:rPr>
              <a:t> </a:t>
            </a:r>
          </a:p>
          <a:p>
            <a:pPr eaLnBrk="1" hangingPunct="1">
              <a:spcBef>
                <a:spcPct val="50000"/>
              </a:spcBef>
              <a:buFontTx/>
              <a:buNone/>
            </a:pPr>
            <a:r>
              <a:rPr lang="en-GB" altLang="en-US" b="1" u="none" dirty="0">
                <a:solidFill>
                  <a:srgbClr val="FFFF00"/>
                </a:solidFill>
              </a:rPr>
              <a:t>5</a:t>
            </a:r>
            <a:r>
              <a:rPr lang="en-GB" altLang="en-US" b="1" u="none" dirty="0">
                <a:solidFill>
                  <a:schemeClr val="folHlink"/>
                </a:solidFill>
              </a:rPr>
              <a:t> </a:t>
            </a:r>
          </a:p>
          <a:p>
            <a:pPr eaLnBrk="1" hangingPunct="1">
              <a:spcBef>
                <a:spcPct val="50000"/>
              </a:spcBef>
              <a:buFontTx/>
              <a:buNone/>
            </a:pPr>
            <a:r>
              <a:rPr lang="en-GB" altLang="en-US" b="1" u="none" dirty="0">
                <a:solidFill>
                  <a:srgbClr val="FF0000"/>
                </a:solidFill>
              </a:rPr>
              <a:t>1</a:t>
            </a:r>
            <a:r>
              <a:rPr lang="en-GB" altLang="en-US" b="1" u="none" dirty="0">
                <a:solidFill>
                  <a:schemeClr val="folHlink"/>
                </a:solidFill>
              </a:rPr>
              <a:t> </a:t>
            </a:r>
          </a:p>
          <a:p>
            <a:pPr eaLnBrk="1" hangingPunct="1">
              <a:spcBef>
                <a:spcPct val="50000"/>
              </a:spcBef>
              <a:buFontTx/>
              <a:buNone/>
            </a:pPr>
            <a:r>
              <a:rPr lang="en-GB" altLang="en-US" b="1" u="none" dirty="0">
                <a:solidFill>
                  <a:srgbClr val="FFFF00"/>
                </a:solidFill>
              </a:rPr>
              <a:t>2</a:t>
            </a:r>
          </a:p>
          <a:p>
            <a:pPr eaLnBrk="1" hangingPunct="1">
              <a:spcBef>
                <a:spcPct val="50000"/>
              </a:spcBef>
              <a:buFontTx/>
              <a:buNone/>
            </a:pPr>
            <a:endParaRPr lang="en-GB" altLang="en-US" b="1" u="none" dirty="0">
              <a:solidFill>
                <a:schemeClr val="folHlink"/>
              </a:solidFill>
            </a:endParaRPr>
          </a:p>
        </p:txBody>
      </p:sp>
      <p:sp>
        <p:nvSpPr>
          <p:cNvPr id="113713" name="Text Box 49">
            <a:extLst>
              <a:ext uri="{FF2B5EF4-FFF2-40B4-BE49-F238E27FC236}">
                <a16:creationId xmlns:a16="http://schemas.microsoft.com/office/drawing/2014/main" id="{7F1FF4C0-F771-5B40-88B8-AC5E1F56EC99}"/>
              </a:ext>
            </a:extLst>
          </p:cNvPr>
          <p:cNvSpPr txBox="1">
            <a:spLocks noChangeArrowheads="1"/>
          </p:cNvSpPr>
          <p:nvPr/>
        </p:nvSpPr>
        <p:spPr bwMode="auto">
          <a:xfrm>
            <a:off x="2928027" y="6113462"/>
            <a:ext cx="2376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GB" altLang="en-US" sz="2400" b="1" u="none" dirty="0">
                <a:solidFill>
                  <a:srgbClr val="FFFF00"/>
                </a:solidFill>
              </a:rPr>
              <a:t>Yellow wins!</a:t>
            </a:r>
          </a:p>
        </p:txBody>
      </p:sp>
      <p:sp>
        <p:nvSpPr>
          <p:cNvPr id="113714" name="Line 50">
            <a:extLst>
              <a:ext uri="{FF2B5EF4-FFF2-40B4-BE49-F238E27FC236}">
                <a16:creationId xmlns:a16="http://schemas.microsoft.com/office/drawing/2014/main" id="{A433002C-2C9E-8049-80E2-8DCCE43C946C}"/>
              </a:ext>
            </a:extLst>
          </p:cNvPr>
          <p:cNvSpPr>
            <a:spLocks noChangeShapeType="1"/>
          </p:cNvSpPr>
          <p:nvPr/>
        </p:nvSpPr>
        <p:spPr bwMode="auto">
          <a:xfrm>
            <a:off x="3960812" y="2277269"/>
            <a:ext cx="4968875" cy="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5" name="Picture 4">
            <a:extLst>
              <a:ext uri="{FF2B5EF4-FFF2-40B4-BE49-F238E27FC236}">
                <a16:creationId xmlns:a16="http://schemas.microsoft.com/office/drawing/2014/main" id="{436EFA7A-F9A9-FA45-9C6E-0F030AE8C6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883" y="6197913"/>
            <a:ext cx="375033" cy="495475"/>
          </a:xfrm>
          <a:prstGeom prst="rect">
            <a:avLst/>
          </a:prstGeom>
          <a:noFill/>
          <a:ln>
            <a:noFill/>
          </a:ln>
          <a:effectLst/>
        </p:spPr>
      </p:pic>
      <p:sp>
        <p:nvSpPr>
          <p:cNvPr id="36" name="Footer Placeholder 1">
            <a:extLst>
              <a:ext uri="{FF2B5EF4-FFF2-40B4-BE49-F238E27FC236}">
                <a16:creationId xmlns:a16="http://schemas.microsoft.com/office/drawing/2014/main" id="{EC9442D3-B253-4247-BEC4-C5F36030AF20}"/>
              </a:ext>
            </a:extLst>
          </p:cNvPr>
          <p:cNvSpPr txBox="1">
            <a:spLocks/>
          </p:cNvSpPr>
          <p:nvPr/>
        </p:nvSpPr>
        <p:spPr>
          <a:xfrm>
            <a:off x="1475656" y="6237312"/>
            <a:ext cx="7584703" cy="456076"/>
          </a:xfrm>
          <a:prstGeom prst="rect">
            <a:avLst/>
          </a:prstGeom>
        </p:spPr>
        <p:txBody>
          <a:bodyPr vert="horz" lIns="91440" tIns="45720" rIns="91440" bIns="45720" rtlCol="0" anchor="ctr"/>
          <a:ls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u="sng" kern="1200">
                <a:solidFill>
                  <a:srgbClr val="003C71"/>
                </a:solidFill>
                <a:latin typeface="+mn-lt"/>
                <a:ea typeface="ＭＳ Ｐゴシック" panose="020B0600070205080204" pitchFamily="34" charset="-128"/>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u="sng" kern="1200">
                <a:solidFill>
                  <a:schemeClr val="bg1"/>
                </a:solidFill>
                <a:latin typeface="Arial" panose="020B0604020202020204" pitchFamily="34" charset="0"/>
                <a:ea typeface="ＭＳ Ｐゴシック" panose="020B0600070205080204" pitchFamily="34" charset="-128"/>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u="sng" kern="1200">
                <a:solidFill>
                  <a:schemeClr val="bg1"/>
                </a:solidFill>
                <a:latin typeface="Arial" panose="020B0604020202020204" pitchFamily="34" charset="0"/>
                <a:ea typeface="ＭＳ Ｐゴシック" panose="020B0600070205080204" pitchFamily="34" charset="-128"/>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u="sng" kern="1200">
                <a:solidFill>
                  <a:schemeClr val="bg1"/>
                </a:solidFill>
                <a:latin typeface="Arial" panose="020B0604020202020204" pitchFamily="34" charset="0"/>
                <a:ea typeface="ＭＳ Ｐゴシック" panose="020B0600070205080204" pitchFamily="34" charset="-128"/>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u="sng"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u="sng"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u="sng"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u="sng"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u="sng" kern="1200">
                <a:solidFill>
                  <a:schemeClr val="bg1"/>
                </a:solidFill>
                <a:latin typeface="Arial" panose="020B0604020202020204" pitchFamily="34" charset="0"/>
                <a:ea typeface="ＭＳ Ｐゴシック" panose="020B0600070205080204" pitchFamily="34" charset="-128"/>
                <a:cs typeface="+mn-cs"/>
              </a:defRPr>
            </a:lvl9pPr>
          </a:lstStyle>
          <a:p>
            <a:pPr algn="r"/>
            <a:r>
              <a:rPr lang="en-GB" u="none" dirty="0"/>
              <a:t>nrich.maths.org</a:t>
            </a:r>
          </a:p>
        </p:txBody>
      </p:sp>
    </p:spTree>
    <p:extLst>
      <p:ext uri="{BB962C8B-B14F-4D97-AF65-F5344CB8AC3E}">
        <p14:creationId xmlns:p14="http://schemas.microsoft.com/office/powerpoint/2010/main" val="109949416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37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6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36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36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3712">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37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37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370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369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13712">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370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370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13712">
                                            <p:txEl>
                                              <p:pRg st="3" end="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370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13712">
                                            <p:txEl>
                                              <p:pRg st="4" end="4"/>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37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370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370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370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370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13712">
                                            <p:txEl>
                                              <p:pRg st="5" end="5"/>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368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368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368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113712">
                                            <p:txEl>
                                              <p:pRg st="6" end="6"/>
                                            </p:txEl>
                                          </p:spTgt>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369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369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369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369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3693"/>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113712">
                                            <p:txEl>
                                              <p:pRg st="7" end="7"/>
                                            </p:txEl>
                                          </p:spTgt>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371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113712">
                                            <p:txEl>
                                              <p:pRg st="8" end="8"/>
                                            </p:txEl>
                                          </p:spTgt>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1369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13696"/>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1371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137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86" grpId="0" animBg="1"/>
      <p:bldP spid="113687" grpId="0" animBg="1"/>
      <p:bldP spid="113688" grpId="0" animBg="1"/>
      <p:bldP spid="113689" grpId="0" animBg="1"/>
      <p:bldP spid="113690" grpId="0" animBg="1"/>
      <p:bldP spid="113691" grpId="0" animBg="1"/>
      <p:bldP spid="113692" grpId="0" animBg="1"/>
      <p:bldP spid="113693" grpId="0" animBg="1"/>
      <p:bldP spid="113694" grpId="0" animBg="1"/>
      <p:bldP spid="113695" grpId="0" animBg="1"/>
      <p:bldP spid="113696" grpId="0" animBg="1"/>
      <p:bldP spid="113697" grpId="0" animBg="1"/>
      <p:bldP spid="113698" grpId="0" animBg="1"/>
      <p:bldP spid="113699" grpId="0" animBg="1"/>
      <p:bldP spid="113700" grpId="0" animBg="1"/>
      <p:bldP spid="113701" grpId="0" animBg="1"/>
      <p:bldP spid="113702" grpId="0" animBg="1"/>
      <p:bldP spid="113703" grpId="0" animBg="1"/>
      <p:bldP spid="113704" grpId="0" animBg="1"/>
      <p:bldP spid="113705" grpId="0" animBg="1"/>
      <p:bldP spid="113706" grpId="0" animBg="1"/>
      <p:bldP spid="113707" grpId="0" animBg="1"/>
      <p:bldP spid="113708" grpId="0" animBg="1"/>
      <p:bldP spid="113709" grpId="0" animBg="1"/>
      <p:bldP spid="113710" grpId="0" animBg="1"/>
      <p:bldP spid="113711" grpId="0" animBg="1"/>
      <p:bldP spid="1137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50DE7E30-A180-6A45-A9FA-422C153AD047}"/>
              </a:ext>
            </a:extLst>
          </p:cNvPr>
          <p:cNvSpPr>
            <a:spLocks noGrp="1" noChangeArrowheads="1"/>
          </p:cNvSpPr>
          <p:nvPr>
            <p:ph type="title"/>
          </p:nvPr>
        </p:nvSpPr>
        <p:spPr>
          <a:xfrm>
            <a:off x="0" y="44624"/>
            <a:ext cx="9144000" cy="1066800"/>
          </a:xfrm>
        </p:spPr>
        <p:txBody>
          <a:bodyPr/>
          <a:lstStyle/>
          <a:p>
            <a:r>
              <a:rPr lang="en-US" altLang="en-US" dirty="0">
                <a:ea typeface="ＭＳ Ｐゴシック" panose="020B0600070205080204" pitchFamily="34" charset="-128"/>
              </a:rPr>
              <a:t>Doughnut Percents (</a:t>
            </a:r>
            <a:r>
              <a:rPr lang="en-US" altLang="en-US" dirty="0">
                <a:solidFill>
                  <a:srgbClr val="66FFFF"/>
                </a:solidFill>
                <a:ea typeface="ＭＳ Ｐゴシック" panose="020B0600070205080204" pitchFamily="34" charset="-128"/>
              </a:rPr>
              <a:t>6945</a:t>
            </a:r>
            <a:r>
              <a:rPr lang="en-US" altLang="en-US" dirty="0">
                <a:ea typeface="ＭＳ Ｐゴシック" panose="020B0600070205080204" pitchFamily="34" charset="-128"/>
              </a:rPr>
              <a:t>)</a:t>
            </a:r>
          </a:p>
        </p:txBody>
      </p:sp>
      <p:sp>
        <p:nvSpPr>
          <p:cNvPr id="53250" name="Content Placeholder 2">
            <a:extLst>
              <a:ext uri="{FF2B5EF4-FFF2-40B4-BE49-F238E27FC236}">
                <a16:creationId xmlns:a16="http://schemas.microsoft.com/office/drawing/2014/main" id="{0BB56472-7700-F843-8ED0-955D0D56BE57}"/>
              </a:ext>
            </a:extLst>
          </p:cNvPr>
          <p:cNvSpPr>
            <a:spLocks noGrp="1" noChangeArrowheads="1"/>
          </p:cNvSpPr>
          <p:nvPr>
            <p:ph idx="1"/>
          </p:nvPr>
        </p:nvSpPr>
        <p:spPr>
          <a:xfrm>
            <a:off x="251520" y="1124744"/>
            <a:ext cx="8568952" cy="4759888"/>
          </a:xfrm>
        </p:spPr>
        <p:txBody>
          <a:bodyPr/>
          <a:lstStyle/>
          <a:p>
            <a:pPr marL="0" indent="0">
              <a:buFont typeface="Times" pitchFamily="2" charset="0"/>
              <a:buNone/>
            </a:pPr>
            <a:r>
              <a:rPr lang="en-US" altLang="en-US" sz="2000" b="1" dirty="0">
                <a:ea typeface="ＭＳ Ｐゴシック" panose="020B0600070205080204" pitchFamily="34" charset="-128"/>
              </a:rPr>
              <a:t>How to play</a:t>
            </a:r>
          </a:p>
          <a:p>
            <a:pPr>
              <a:buClr>
                <a:schemeClr val="bg1"/>
              </a:buClr>
              <a:buFont typeface="Arial" panose="020B0604020202020204" pitchFamily="34" charset="0"/>
              <a:buChar char="•"/>
            </a:pPr>
            <a:r>
              <a:rPr lang="en-US" altLang="en-US" sz="2000" dirty="0">
                <a:ea typeface="ＭＳ Ｐゴシック" panose="020B0600070205080204" pitchFamily="34" charset="-128"/>
              </a:rPr>
              <a:t>Players pass cards to other team members in order to help one another complete their set.</a:t>
            </a:r>
          </a:p>
          <a:p>
            <a:pPr marL="0" indent="0">
              <a:buFont typeface="Times" pitchFamily="2" charset="0"/>
              <a:buNone/>
            </a:pPr>
            <a:r>
              <a:rPr lang="en-US" altLang="en-US" sz="2000" b="1" dirty="0">
                <a:ea typeface="ＭＳ Ｐゴシック" panose="020B0600070205080204" pitchFamily="34" charset="-128"/>
              </a:rPr>
              <a:t>Rules</a:t>
            </a:r>
          </a:p>
          <a:p>
            <a:pPr>
              <a:buClr>
                <a:schemeClr val="bg1"/>
              </a:buClr>
              <a:buFont typeface="Arial" panose="020B0604020202020204" pitchFamily="34" charset="0"/>
              <a:buChar char="•"/>
            </a:pPr>
            <a:r>
              <a:rPr lang="en-US" altLang="en-US" sz="2000" dirty="0">
                <a:ea typeface="ＭＳ Ｐゴシック" panose="020B0600070205080204" pitchFamily="34" charset="-128"/>
              </a:rPr>
              <a:t>No one can talk or give non-verbal signals to other members of the team.</a:t>
            </a:r>
          </a:p>
          <a:p>
            <a:pPr>
              <a:buClr>
                <a:schemeClr val="bg1"/>
              </a:buClr>
              <a:buFont typeface="Arial" panose="020B0604020202020204" pitchFamily="34" charset="0"/>
              <a:buChar char="•"/>
            </a:pPr>
            <a:r>
              <a:rPr lang="en-US" altLang="en-US" sz="2000" dirty="0">
                <a:ea typeface="ＭＳ Ｐゴシック" panose="020B0600070205080204" pitchFamily="34" charset="-128"/>
              </a:rPr>
              <a:t>Each member of the team starts with four cards in front of them.</a:t>
            </a:r>
          </a:p>
          <a:p>
            <a:pPr>
              <a:buClr>
                <a:schemeClr val="bg1"/>
              </a:buClr>
              <a:buFont typeface="Arial" panose="020B0604020202020204" pitchFamily="34" charset="0"/>
              <a:buChar char="•"/>
            </a:pPr>
            <a:r>
              <a:rPr lang="en-US" altLang="en-US" sz="2000" dirty="0">
                <a:ea typeface="ＭＳ Ｐゴシック" panose="020B0600070205080204" pitchFamily="34" charset="-128"/>
              </a:rPr>
              <a:t>The cards in front of each person should be visible to everyone.</a:t>
            </a:r>
          </a:p>
          <a:p>
            <a:pPr>
              <a:buClr>
                <a:schemeClr val="bg1"/>
              </a:buClr>
              <a:buFont typeface="Arial" panose="020B0604020202020204" pitchFamily="34" charset="0"/>
              <a:buChar char="•"/>
            </a:pPr>
            <a:r>
              <a:rPr lang="en-US" altLang="en-US" sz="2000" dirty="0">
                <a:ea typeface="ＭＳ Ｐゴシック" panose="020B0600070205080204" pitchFamily="34" charset="-128"/>
              </a:rPr>
              <a:t>Team members can only give cards; they cannot take cards from someone else.</a:t>
            </a:r>
          </a:p>
          <a:p>
            <a:pPr>
              <a:buClr>
                <a:schemeClr val="bg1"/>
              </a:buClr>
              <a:buFont typeface="Arial" panose="020B0604020202020204" pitchFamily="34" charset="0"/>
              <a:buChar char="•"/>
            </a:pPr>
            <a:r>
              <a:rPr lang="en-US" altLang="en-US" sz="2000" dirty="0">
                <a:ea typeface="ＭＳ Ｐゴシック" panose="020B0600070205080204" pitchFamily="34" charset="-128"/>
              </a:rPr>
              <a:t>Each team member must have at least two cards in front of them at all times.</a:t>
            </a:r>
          </a:p>
          <a:p>
            <a:pPr marL="0" indent="0"/>
            <a:endParaRPr lang="en-US" altLang="en-US"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403F6D9A-1F59-DB47-A3FF-F9ECC0BD7549}"/>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87678252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3250">
                                            <p:txEl>
                                              <p:pRg st="0" end="0"/>
                                            </p:txEl>
                                          </p:spTgt>
                                        </p:tgtEl>
                                        <p:attrNameLst>
                                          <p:attrName>ppt_c</p:attrName>
                                        </p:attrNameLst>
                                      </p:cBhvr>
                                      <p:to>
                                        <a:srgbClr val="5494EE"/>
                                      </p:to>
                                    </p:animClr>
                                  </p:subTnLst>
                                </p:cTn>
                              </p:par>
                              <p:par>
                                <p:cTn id="7" presetID="1" presetClass="entr" presetSubtype="0" fill="hold" nodeType="withEffect">
                                  <p:stCondLst>
                                    <p:cond delay="0"/>
                                  </p:stCondLst>
                                  <p:childTnLst>
                                    <p:set>
                                      <p:cBhvr>
                                        <p:cTn id="8" dur="1" fill="hold">
                                          <p:stCondLst>
                                            <p:cond delay="0"/>
                                          </p:stCondLst>
                                        </p:cTn>
                                        <p:tgtEl>
                                          <p:spTgt spid="5325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3250">
                                            <p:txEl>
                                              <p:pRg st="1" end="1"/>
                                            </p:txEl>
                                          </p:spTgt>
                                        </p:tgtEl>
                                        <p:attrNameLst>
                                          <p:attrName>ppt_c</p:attrName>
                                        </p:attrNameLst>
                                      </p:cBhvr>
                                      <p:to>
                                        <a:srgbClr val="5494EE"/>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25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25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25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250">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250">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25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2">
            <a:extLst>
              <a:ext uri="{FF2B5EF4-FFF2-40B4-BE49-F238E27FC236}">
                <a16:creationId xmlns:a16="http://schemas.microsoft.com/office/drawing/2014/main" id="{50FC7EB7-F5EF-DF4E-AD97-1E2429200884}"/>
              </a:ext>
            </a:extLst>
          </p:cNvPr>
          <p:cNvSpPr>
            <a:spLocks noGrp="1" noChangeArrowheads="1"/>
          </p:cNvSpPr>
          <p:nvPr>
            <p:ph idx="1"/>
          </p:nvPr>
        </p:nvSpPr>
        <p:spPr>
          <a:xfrm>
            <a:off x="371418" y="1052736"/>
            <a:ext cx="8712968" cy="4752528"/>
          </a:xfrm>
        </p:spPr>
        <p:txBody>
          <a:bodyPr/>
          <a:lstStyle/>
          <a:p>
            <a:pPr marL="0" indent="0">
              <a:buFont typeface="Times" pitchFamily="2" charset="0"/>
              <a:buNone/>
            </a:pPr>
            <a:r>
              <a:rPr lang="en-US" altLang="en-US" dirty="0">
                <a:ea typeface="ＭＳ Ｐゴシック" panose="020B0600070205080204" pitchFamily="34" charset="-128"/>
              </a:rPr>
              <a:t>Always, Sometimes or Never? </a:t>
            </a:r>
          </a:p>
          <a:p>
            <a:pPr marL="0" indent="0">
              <a:buFont typeface="Times" pitchFamily="2" charset="0"/>
              <a:buNone/>
            </a:pPr>
            <a:r>
              <a:rPr lang="en-US" altLang="en-US" dirty="0">
                <a:ea typeface="ＭＳ Ｐゴシック" panose="020B0600070205080204" pitchFamily="34" charset="-128"/>
              </a:rPr>
              <a:t>KS1 Number and Shape (</a:t>
            </a:r>
            <a:r>
              <a:rPr lang="en-US" altLang="en-US" dirty="0">
                <a:solidFill>
                  <a:srgbClr val="66FFFF"/>
                </a:solidFill>
                <a:ea typeface="ＭＳ Ｐゴシック" panose="020B0600070205080204" pitchFamily="34" charset="-128"/>
              </a:rPr>
              <a:t>12671</a:t>
            </a:r>
            <a:r>
              <a:rPr lang="en-US" altLang="en-US" dirty="0">
                <a:ea typeface="ＭＳ Ｐゴシック" panose="020B0600070205080204" pitchFamily="34" charset="-128"/>
              </a:rPr>
              <a:t>)</a:t>
            </a:r>
          </a:p>
          <a:p>
            <a:pPr marL="0" indent="0">
              <a:buFont typeface="Times" pitchFamily="2" charset="0"/>
              <a:buNone/>
            </a:pPr>
            <a:r>
              <a:rPr lang="en-GB" altLang="en-US" dirty="0">
                <a:solidFill>
                  <a:srgbClr val="FFFF00"/>
                </a:solidFill>
                <a:ea typeface="ＭＳ Ｐゴシック" panose="020B0600070205080204" pitchFamily="34" charset="-128"/>
              </a:rPr>
              <a:t>“</a:t>
            </a:r>
            <a:r>
              <a:rPr lang="en-US" altLang="ja-JP" dirty="0">
                <a:solidFill>
                  <a:srgbClr val="FFFF00"/>
                </a:solidFill>
                <a:ea typeface="ＭＳ Ｐゴシック" panose="020B0600070205080204" pitchFamily="34" charset="-128"/>
              </a:rPr>
              <a:t>Four-sided shapes are called squares</a:t>
            </a:r>
            <a:r>
              <a:rPr lang="en-GB" altLang="en-US" dirty="0">
                <a:solidFill>
                  <a:srgbClr val="FFFF00"/>
                </a:solidFill>
                <a:ea typeface="ＭＳ Ｐゴシック" panose="020B0600070205080204" pitchFamily="34" charset="-128"/>
              </a:rPr>
              <a:t>”</a:t>
            </a:r>
            <a:endParaRPr lang="en-US" altLang="ja-JP" dirty="0">
              <a:solidFill>
                <a:srgbClr val="FFFF00"/>
              </a:solidFill>
              <a:ea typeface="ＭＳ Ｐゴシック" panose="020B0600070205080204" pitchFamily="34" charset="-128"/>
            </a:endParaRPr>
          </a:p>
          <a:p>
            <a:pPr marL="0" indent="0">
              <a:buFont typeface="Times" pitchFamily="2" charset="0"/>
              <a:buNone/>
            </a:pPr>
            <a:endParaRPr lang="en-US" altLang="en-US" dirty="0">
              <a:solidFill>
                <a:srgbClr val="FFFF00"/>
              </a:solidFill>
              <a:ea typeface="ＭＳ Ｐゴシック" panose="020B0600070205080204" pitchFamily="34" charset="-128"/>
            </a:endParaRPr>
          </a:p>
          <a:p>
            <a:pPr marL="0" indent="0">
              <a:buFont typeface="Times" pitchFamily="2" charset="0"/>
              <a:buNone/>
            </a:pPr>
            <a:r>
              <a:rPr lang="en-US" altLang="en-US" dirty="0">
                <a:ea typeface="ＭＳ Ｐゴシック" panose="020B0600070205080204" pitchFamily="34" charset="-128"/>
              </a:rPr>
              <a:t>Always, Sometimes or Never? </a:t>
            </a:r>
          </a:p>
          <a:p>
            <a:pPr marL="0" indent="0">
              <a:buFont typeface="Times" pitchFamily="2" charset="0"/>
              <a:buNone/>
            </a:pPr>
            <a:r>
              <a:rPr lang="en-US" altLang="en-US" dirty="0">
                <a:ea typeface="ＭＳ Ｐゴシック" panose="020B0600070205080204" pitchFamily="34" charset="-128"/>
              </a:rPr>
              <a:t>KS2 Number (</a:t>
            </a:r>
            <a:r>
              <a:rPr lang="en-US" altLang="en-US" dirty="0">
                <a:solidFill>
                  <a:srgbClr val="66FFFF"/>
                </a:solidFill>
                <a:ea typeface="ＭＳ Ｐゴシック" panose="020B0600070205080204" pitchFamily="34" charset="-128"/>
              </a:rPr>
              <a:t>12672</a:t>
            </a:r>
            <a:r>
              <a:rPr lang="en-US" altLang="en-US" dirty="0">
                <a:ea typeface="ＭＳ Ｐゴシック" panose="020B0600070205080204" pitchFamily="34" charset="-128"/>
              </a:rPr>
              <a:t>)</a:t>
            </a:r>
          </a:p>
          <a:p>
            <a:pPr marL="0" indent="0">
              <a:buFont typeface="Times" pitchFamily="2" charset="0"/>
              <a:buNone/>
            </a:pPr>
            <a:r>
              <a:rPr lang="en-GB" altLang="en-US" dirty="0">
                <a:solidFill>
                  <a:srgbClr val="FFFF00"/>
                </a:solidFill>
                <a:ea typeface="ＭＳ Ｐゴシック" panose="020B0600070205080204" pitchFamily="34" charset="-128"/>
              </a:rPr>
              <a:t>“</a:t>
            </a:r>
            <a:r>
              <a:rPr lang="en-US" altLang="ja-JP" dirty="0">
                <a:solidFill>
                  <a:srgbClr val="FFFF00"/>
                </a:solidFill>
                <a:ea typeface="ＭＳ Ｐゴシック" panose="020B0600070205080204" pitchFamily="34" charset="-128"/>
              </a:rPr>
              <a:t>Multiples of 5 end in a 5</a:t>
            </a:r>
            <a:r>
              <a:rPr lang="en-GB" altLang="en-US" dirty="0">
                <a:solidFill>
                  <a:srgbClr val="FFFF00"/>
                </a:solidFill>
                <a:ea typeface="ＭＳ Ｐゴシック" panose="020B0600070205080204" pitchFamily="34" charset="-128"/>
              </a:rPr>
              <a:t>”</a:t>
            </a:r>
            <a:endParaRPr lang="en-US" altLang="ja-JP" dirty="0">
              <a:solidFill>
                <a:srgbClr val="FFFF00"/>
              </a:solidFill>
              <a:ea typeface="ＭＳ Ｐゴシック" panose="020B0600070205080204" pitchFamily="34" charset="-128"/>
            </a:endParaRPr>
          </a:p>
          <a:p>
            <a:pPr marL="0" indent="0">
              <a:buFont typeface="Times" pitchFamily="2" charset="0"/>
              <a:buNone/>
            </a:pPr>
            <a:endParaRPr lang="en-US" altLang="en-US" dirty="0">
              <a:ea typeface="ＭＳ Ｐゴシック" panose="020B0600070205080204" pitchFamily="34" charset="-128"/>
            </a:endParaRPr>
          </a:p>
        </p:txBody>
      </p:sp>
      <p:sp>
        <p:nvSpPr>
          <p:cNvPr id="3" name="Footer Placeholder 3">
            <a:extLst>
              <a:ext uri="{FF2B5EF4-FFF2-40B4-BE49-F238E27FC236}">
                <a16:creationId xmlns:a16="http://schemas.microsoft.com/office/drawing/2014/main" id="{30BD38DC-8B62-7246-B64E-8A3CD0BCD800}"/>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751804176"/>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AB7FF312-FCD0-CA4C-BB47-8A5E30D8660D}"/>
              </a:ext>
            </a:extLst>
          </p:cNvPr>
          <p:cNvSpPr>
            <a:spLocks noGrp="1" noChangeArrowheads="1"/>
          </p:cNvSpPr>
          <p:nvPr>
            <p:ph type="title"/>
          </p:nvPr>
        </p:nvSpPr>
        <p:spPr>
          <a:xfrm>
            <a:off x="0" y="457200"/>
            <a:ext cx="9060359" cy="1066800"/>
          </a:xfrm>
        </p:spPr>
        <p:txBody>
          <a:bodyPr/>
          <a:lstStyle/>
          <a:p>
            <a:r>
              <a:rPr lang="en-US" altLang="en-US" dirty="0">
                <a:ea typeface="ＭＳ Ｐゴシック" panose="020B0600070205080204" pitchFamily="34" charset="-128"/>
              </a:rPr>
              <a:t>Doughnut Percents (</a:t>
            </a:r>
            <a:r>
              <a:rPr lang="en-US" altLang="en-US" dirty="0">
                <a:solidFill>
                  <a:srgbClr val="66FFFF"/>
                </a:solidFill>
                <a:ea typeface="ＭＳ Ｐゴシック" panose="020B0600070205080204" pitchFamily="34" charset="-128"/>
              </a:rPr>
              <a:t>6945</a:t>
            </a:r>
            <a:r>
              <a:rPr lang="en-US" altLang="en-US" dirty="0">
                <a:ea typeface="ＭＳ Ｐゴシック" panose="020B0600070205080204" pitchFamily="34" charset="-128"/>
              </a:rPr>
              <a:t>)</a:t>
            </a:r>
          </a:p>
        </p:txBody>
      </p:sp>
      <p:pic>
        <p:nvPicPr>
          <p:cNvPr id="55298" name="Content Placeholder 1">
            <a:extLst>
              <a:ext uri="{FF2B5EF4-FFF2-40B4-BE49-F238E27FC236}">
                <a16:creationId xmlns:a16="http://schemas.microsoft.com/office/drawing/2014/main" id="{01AED69C-F324-F643-B7A0-442B2D806AB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6029" y="1592945"/>
            <a:ext cx="7311942" cy="3672110"/>
          </a:xfrm>
        </p:spPr>
      </p:pic>
      <p:sp>
        <p:nvSpPr>
          <p:cNvPr id="4" name="Footer Placeholder 3">
            <a:extLst>
              <a:ext uri="{FF2B5EF4-FFF2-40B4-BE49-F238E27FC236}">
                <a16:creationId xmlns:a16="http://schemas.microsoft.com/office/drawing/2014/main" id="{7774392C-D836-DA4D-99D6-7ED950385232}"/>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886228797"/>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a:extLst>
              <a:ext uri="{FF2B5EF4-FFF2-40B4-BE49-F238E27FC236}">
                <a16:creationId xmlns:a16="http://schemas.microsoft.com/office/drawing/2014/main" id="{40D6A1C6-E2CC-ED48-AA4C-E8A6896EA2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4013" y="1412875"/>
            <a:ext cx="5395912"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itle 1">
            <a:extLst>
              <a:ext uri="{FF2B5EF4-FFF2-40B4-BE49-F238E27FC236}">
                <a16:creationId xmlns:a16="http://schemas.microsoft.com/office/drawing/2014/main" id="{92335A1B-0D54-474B-B8D2-79E49D57DC22}"/>
              </a:ext>
            </a:extLst>
          </p:cNvPr>
          <p:cNvSpPr>
            <a:spLocks noGrp="1" noChangeArrowheads="1"/>
          </p:cNvSpPr>
          <p:nvPr>
            <p:ph type="title"/>
          </p:nvPr>
        </p:nvSpPr>
        <p:spPr>
          <a:xfrm>
            <a:off x="25493" y="192758"/>
            <a:ext cx="9053513" cy="1066800"/>
          </a:xfrm>
        </p:spPr>
        <p:txBody>
          <a:bodyPr/>
          <a:lstStyle/>
          <a:p>
            <a:r>
              <a:rPr lang="en-US" altLang="en-US" dirty="0">
                <a:ea typeface="ＭＳ Ｐゴシック" panose="020B0600070205080204" pitchFamily="34" charset="-128"/>
              </a:rPr>
              <a:t>Estimating angles (</a:t>
            </a:r>
            <a:r>
              <a:rPr lang="en-US" altLang="en-US" dirty="0">
                <a:solidFill>
                  <a:srgbClr val="66FFFF"/>
                </a:solidFill>
                <a:ea typeface="ＭＳ Ｐゴシック" panose="020B0600070205080204" pitchFamily="34" charset="-128"/>
              </a:rPr>
              <a:t>1235</a:t>
            </a:r>
            <a:r>
              <a:rPr lang="en-US" altLang="en-US" dirty="0">
                <a:ea typeface="ＭＳ Ｐゴシック" panose="020B0600070205080204" pitchFamily="34" charset="-128"/>
              </a:rPr>
              <a:t>)</a:t>
            </a:r>
          </a:p>
        </p:txBody>
      </p:sp>
      <p:sp>
        <p:nvSpPr>
          <p:cNvPr id="4" name="Footer Placeholder 3">
            <a:extLst>
              <a:ext uri="{FF2B5EF4-FFF2-40B4-BE49-F238E27FC236}">
                <a16:creationId xmlns:a16="http://schemas.microsoft.com/office/drawing/2014/main" id="{942A462E-3AD3-AD47-B9B1-05C66FE5F73B}"/>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536953140"/>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B38AC5DB-275B-EE41-B998-2D0CF0963E5E}"/>
              </a:ext>
            </a:extLst>
          </p:cNvPr>
          <p:cNvSpPr>
            <a:spLocks noGrp="1" noChangeArrowheads="1"/>
          </p:cNvSpPr>
          <p:nvPr>
            <p:ph type="title"/>
          </p:nvPr>
        </p:nvSpPr>
        <p:spPr>
          <a:xfrm>
            <a:off x="-71157" y="228600"/>
            <a:ext cx="9060359" cy="1066800"/>
          </a:xfrm>
        </p:spPr>
        <p:txBody>
          <a:bodyPr/>
          <a:lstStyle/>
          <a:p>
            <a:r>
              <a:rPr lang="en-US" altLang="en-US" dirty="0">
                <a:ea typeface="ＭＳ Ｐゴシック" panose="020B0600070205080204" pitchFamily="34" charset="-128"/>
              </a:rPr>
              <a:t>Factor Lines (</a:t>
            </a:r>
            <a:r>
              <a:rPr lang="en-US" altLang="en-US" dirty="0">
                <a:solidFill>
                  <a:srgbClr val="66FFFF"/>
                </a:solidFill>
                <a:ea typeface="ＭＳ Ｐゴシック" panose="020B0600070205080204" pitchFamily="34" charset="-128"/>
              </a:rPr>
              <a:t>1138</a:t>
            </a:r>
            <a:r>
              <a:rPr lang="en-US" altLang="en-US" dirty="0">
                <a:ea typeface="ＭＳ Ｐゴシック" panose="020B0600070205080204" pitchFamily="34" charset="-128"/>
              </a:rPr>
              <a:t>)</a:t>
            </a:r>
          </a:p>
        </p:txBody>
      </p:sp>
      <p:sp>
        <p:nvSpPr>
          <p:cNvPr id="58370" name="Content Placeholder 2">
            <a:extLst>
              <a:ext uri="{FF2B5EF4-FFF2-40B4-BE49-F238E27FC236}">
                <a16:creationId xmlns:a16="http://schemas.microsoft.com/office/drawing/2014/main" id="{C04C15AE-7AA3-3248-9FC7-75F08235C9D2}"/>
              </a:ext>
            </a:extLst>
          </p:cNvPr>
          <p:cNvSpPr>
            <a:spLocks noGrp="1" noChangeArrowheads="1"/>
          </p:cNvSpPr>
          <p:nvPr>
            <p:ph idx="1"/>
          </p:nvPr>
        </p:nvSpPr>
        <p:spPr>
          <a:xfrm>
            <a:off x="467544" y="1324998"/>
            <a:ext cx="3246512" cy="4070902"/>
          </a:xfrm>
        </p:spPr>
        <p:txBody>
          <a:bodyPr/>
          <a:lstStyle/>
          <a:p>
            <a:pPr marL="0">
              <a:spcBef>
                <a:spcPts val="0"/>
              </a:spcBef>
              <a:buFont typeface="Times" pitchFamily="2" charset="0"/>
              <a:buNone/>
            </a:pPr>
            <a:r>
              <a:rPr lang="en-US" altLang="en-US" sz="2000" dirty="0">
                <a:ea typeface="ＭＳ Ｐゴシック" panose="020B0600070205080204" pitchFamily="34" charset="-128"/>
              </a:rPr>
              <a:t>Arrange the four number cards (1, 2, 3 and 21) on the grid to make a diagonal, vertical or horizontal line.</a:t>
            </a:r>
          </a:p>
          <a:p>
            <a:pPr marL="0">
              <a:spcBef>
                <a:spcPts val="0"/>
              </a:spcBef>
              <a:buFont typeface="Times" pitchFamily="2" charset="0"/>
              <a:buNone/>
            </a:pPr>
            <a:endParaRPr lang="en-US" altLang="en-US" sz="2000" dirty="0">
              <a:ea typeface="ＭＳ Ｐゴシック" panose="020B0600070205080204" pitchFamily="34" charset="-128"/>
            </a:endParaRPr>
          </a:p>
          <a:p>
            <a:pPr marL="0">
              <a:spcBef>
                <a:spcPts val="0"/>
              </a:spcBef>
              <a:buFont typeface="Times" pitchFamily="2" charset="0"/>
              <a:buNone/>
            </a:pPr>
            <a:r>
              <a:rPr lang="en-US" altLang="en-US" sz="2000" dirty="0">
                <a:ea typeface="ＭＳ Ｐゴシック" panose="020B0600070205080204" pitchFamily="34" charset="-128"/>
              </a:rPr>
              <a:t>You can put a number card on a square with </a:t>
            </a:r>
          </a:p>
          <a:p>
            <a:pPr marL="0" lvl="1">
              <a:spcBef>
                <a:spcPts val="0"/>
              </a:spcBef>
            </a:pPr>
            <a:r>
              <a:rPr lang="en-US" altLang="en-US" sz="2000" dirty="0">
                <a:ea typeface="ＭＳ Ｐゴシック" panose="020B0600070205080204" pitchFamily="34" charset="-128"/>
              </a:rPr>
              <a:t>the same number</a:t>
            </a:r>
          </a:p>
          <a:p>
            <a:pPr marL="0" lvl="1">
              <a:spcBef>
                <a:spcPts val="0"/>
              </a:spcBef>
            </a:pPr>
            <a:r>
              <a:rPr lang="en-US" altLang="en-US" sz="2000" dirty="0">
                <a:ea typeface="ＭＳ Ｐゴシック" panose="020B0600070205080204" pitchFamily="34" charset="-128"/>
              </a:rPr>
              <a:t>a multiple of that number</a:t>
            </a:r>
          </a:p>
          <a:p>
            <a:pPr marL="0" lvl="1">
              <a:spcBef>
                <a:spcPts val="0"/>
              </a:spcBef>
            </a:pPr>
            <a:r>
              <a:rPr lang="en-US" altLang="en-US" sz="2000" dirty="0">
                <a:ea typeface="ＭＳ Ｐゴシック" panose="020B0600070205080204" pitchFamily="34" charset="-128"/>
              </a:rPr>
              <a:t>a factor of that number.</a:t>
            </a:r>
          </a:p>
        </p:txBody>
      </p:sp>
      <p:pic>
        <p:nvPicPr>
          <p:cNvPr id="58371" name="Picture 3" descr="Screen shot 2015-08-19 at 11.26.50.png">
            <a:extLst>
              <a:ext uri="{FF2B5EF4-FFF2-40B4-BE49-F238E27FC236}">
                <a16:creationId xmlns:a16="http://schemas.microsoft.com/office/drawing/2014/main" id="{27E84325-F947-5044-8588-17B2BBB7A4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4634" y="1462100"/>
            <a:ext cx="4801822" cy="39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698FC9B4-F0C0-9840-86D2-C6E722DB20FD}"/>
              </a:ext>
            </a:extLst>
          </p:cNvPr>
          <p:cNvSpPr>
            <a:spLocks noGrp="1"/>
          </p:cNvSpPr>
          <p:nvPr>
            <p:ph type="ftr" sz="quarter" idx="3"/>
          </p:nvPr>
        </p:nvSpPr>
        <p:spPr>
          <a:xfrm>
            <a:off x="1475656" y="6237312"/>
            <a:ext cx="7584703" cy="456076"/>
          </a:xfrm>
        </p:spPr>
        <p:txBody>
          <a:bodyPr/>
          <a:lstStyle/>
          <a:p>
            <a:pPr algn="r"/>
            <a:r>
              <a:rPr lang="en-GB" dirty="0"/>
              <a:t>nrich.maths.org</a:t>
            </a:r>
          </a:p>
        </p:txBody>
      </p:sp>
      <p:sp>
        <p:nvSpPr>
          <p:cNvPr id="2" name="TextBox 1">
            <a:extLst>
              <a:ext uri="{FF2B5EF4-FFF2-40B4-BE49-F238E27FC236}">
                <a16:creationId xmlns:a16="http://schemas.microsoft.com/office/drawing/2014/main" id="{1BCFD303-60D8-7E44-B12D-FAD876A5AD5E}"/>
              </a:ext>
            </a:extLst>
          </p:cNvPr>
          <p:cNvSpPr txBox="1"/>
          <p:nvPr/>
        </p:nvSpPr>
        <p:spPr>
          <a:xfrm>
            <a:off x="0" y="5589240"/>
            <a:ext cx="9144000" cy="492443"/>
          </a:xfrm>
          <a:prstGeom prst="rect">
            <a:avLst/>
          </a:prstGeom>
          <a:noFill/>
        </p:spPr>
        <p:txBody>
          <a:bodyPr wrap="square" rtlCol="0">
            <a:spAutoFit/>
          </a:bodyPr>
          <a:lstStyle/>
          <a:p>
            <a:pPr algn="ctr"/>
            <a:r>
              <a:rPr lang="en-US" sz="2600" u="none" dirty="0"/>
              <a:t>How many different solutions can you find?</a:t>
            </a:r>
          </a:p>
        </p:txBody>
      </p:sp>
    </p:spTree>
    <p:extLst>
      <p:ext uri="{BB962C8B-B14F-4D97-AF65-F5344CB8AC3E}">
        <p14:creationId xmlns:p14="http://schemas.microsoft.com/office/powerpoint/2010/main" val="397738461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CB0B1396-A400-0543-A7E1-57087D42EE01}"/>
              </a:ext>
            </a:extLst>
          </p:cNvPr>
          <p:cNvSpPr>
            <a:spLocks noGrp="1" noChangeArrowheads="1"/>
          </p:cNvSpPr>
          <p:nvPr>
            <p:ph type="title"/>
          </p:nvPr>
        </p:nvSpPr>
        <p:spPr>
          <a:xfrm>
            <a:off x="-54260" y="381000"/>
            <a:ext cx="9252520" cy="1066800"/>
          </a:xfrm>
        </p:spPr>
        <p:txBody>
          <a:bodyPr/>
          <a:lstStyle/>
          <a:p>
            <a:r>
              <a:rPr lang="en-US" altLang="en-US" sz="3600" dirty="0">
                <a:ea typeface="ＭＳ Ｐゴシック" panose="020B0600070205080204" pitchFamily="34" charset="-128"/>
              </a:rPr>
              <a:t>Factors and Multiples Game (</a:t>
            </a:r>
            <a:r>
              <a:rPr lang="en-US" altLang="en-US" sz="3600" dirty="0">
                <a:solidFill>
                  <a:srgbClr val="66FFFF"/>
                </a:solidFill>
                <a:ea typeface="ＭＳ Ｐゴシック" panose="020B0600070205080204" pitchFamily="34" charset="-128"/>
              </a:rPr>
              <a:t>5468</a:t>
            </a:r>
            <a:r>
              <a:rPr lang="en-US" altLang="en-US" sz="3600" dirty="0">
                <a:ea typeface="ＭＳ Ｐゴシック" panose="020B0600070205080204" pitchFamily="34" charset="-128"/>
              </a:rPr>
              <a:t>)</a:t>
            </a:r>
          </a:p>
        </p:txBody>
      </p:sp>
      <p:sp>
        <p:nvSpPr>
          <p:cNvPr id="60418" name="Content Placeholder 2">
            <a:extLst>
              <a:ext uri="{FF2B5EF4-FFF2-40B4-BE49-F238E27FC236}">
                <a16:creationId xmlns:a16="http://schemas.microsoft.com/office/drawing/2014/main" id="{39768B2D-EA3A-2C44-AA3C-9C4FC2805652}"/>
              </a:ext>
            </a:extLst>
          </p:cNvPr>
          <p:cNvSpPr>
            <a:spLocks noGrp="1" noChangeArrowheads="1"/>
          </p:cNvSpPr>
          <p:nvPr>
            <p:ph idx="1"/>
          </p:nvPr>
        </p:nvSpPr>
        <p:spPr>
          <a:xfrm>
            <a:off x="112259" y="1268760"/>
            <a:ext cx="9018748" cy="4573488"/>
          </a:xfrm>
        </p:spPr>
        <p:txBody>
          <a:bodyPr/>
          <a:lstStyle/>
          <a:p>
            <a:pPr>
              <a:buClr>
                <a:schemeClr val="bg1"/>
              </a:buClr>
              <a:buFont typeface="Arial" panose="020B0604020202020204" pitchFamily="34" charset="0"/>
              <a:buChar char="•"/>
            </a:pPr>
            <a:r>
              <a:rPr lang="en-US" altLang="en-US" sz="2400" dirty="0">
                <a:ea typeface="ＭＳ Ｐゴシック" panose="020B0600070205080204" pitchFamily="34" charset="-128"/>
              </a:rPr>
              <a:t>This is a game for two players.</a:t>
            </a:r>
            <a:endParaRPr lang="en-US" altLang="en-US" sz="500" dirty="0">
              <a:ea typeface="ＭＳ Ｐゴシック" panose="020B0600070205080204" pitchFamily="34" charset="-128"/>
            </a:endParaRPr>
          </a:p>
          <a:p>
            <a:pPr>
              <a:buClr>
                <a:schemeClr val="bg1"/>
              </a:buClr>
              <a:buFont typeface="Arial" panose="020B0604020202020204" pitchFamily="34" charset="0"/>
              <a:buChar char="•"/>
            </a:pPr>
            <a:r>
              <a:rPr lang="en-US" altLang="en-US" sz="2400" dirty="0">
                <a:ea typeface="ＭＳ Ｐゴシック" panose="020B0600070205080204" pitchFamily="34" charset="-128"/>
              </a:rPr>
              <a:t>The first player chooses a number on the grid and crosses it out.</a:t>
            </a:r>
          </a:p>
          <a:p>
            <a:pPr>
              <a:buClr>
                <a:schemeClr val="bg1"/>
              </a:buClr>
              <a:buFont typeface="Arial" panose="020B0604020202020204" pitchFamily="34" charset="0"/>
              <a:buChar char="•"/>
            </a:pPr>
            <a:r>
              <a:rPr lang="en-US" altLang="en-US" sz="2400" dirty="0">
                <a:ea typeface="ＭＳ Ｐゴシック" panose="020B0600070205080204" pitchFamily="34" charset="-128"/>
              </a:rPr>
              <a:t>The second player chooses a number to cross out. The number must be a factor or multiple of the first number.</a:t>
            </a:r>
          </a:p>
          <a:p>
            <a:pPr>
              <a:buClr>
                <a:schemeClr val="bg1"/>
              </a:buClr>
              <a:buFont typeface="Arial" panose="020B0604020202020204" pitchFamily="34" charset="0"/>
              <a:buChar char="•"/>
            </a:pPr>
            <a:r>
              <a:rPr lang="en-US" altLang="en-US" sz="2400" dirty="0">
                <a:ea typeface="ＭＳ Ｐゴシック" panose="020B0600070205080204" pitchFamily="34" charset="-128"/>
              </a:rPr>
              <a:t>Players continue to take it in turns to cross out numbers, at each stage choosing a number that is a factor or multiple of the number just crossed out by the other player.</a:t>
            </a:r>
          </a:p>
          <a:p>
            <a:pPr>
              <a:buClr>
                <a:schemeClr val="bg1"/>
              </a:buClr>
              <a:buFont typeface="Arial" panose="020B0604020202020204" pitchFamily="34" charset="0"/>
              <a:buChar char="•"/>
            </a:pPr>
            <a:r>
              <a:rPr lang="en-US" altLang="en-US" sz="2400" b="1" dirty="0">
                <a:ea typeface="ＭＳ Ｐゴシック" panose="020B0600070205080204" pitchFamily="34" charset="-128"/>
              </a:rPr>
              <a:t>The first person who is unable to cross out a number loses.</a:t>
            </a:r>
            <a:endParaRPr lang="en-US" altLang="en-US" sz="24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28F2E75C-BA6A-C144-8979-6AB1D44C1F0B}"/>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229529592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0418">
                                            <p:txEl>
                                              <p:pRg st="0" end="0"/>
                                            </p:txEl>
                                          </p:spTgt>
                                        </p:tgtEl>
                                        <p:attrNameLst>
                                          <p:attrName>ppt_c</p:attrName>
                                        </p:attrNameLst>
                                      </p:cBhvr>
                                      <p:to>
                                        <a:srgbClr val="435ECD"/>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41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0418">
                                            <p:txEl>
                                              <p:pRg st="1" end="1"/>
                                            </p:txEl>
                                          </p:spTgt>
                                        </p:tgtEl>
                                        <p:attrNameLst>
                                          <p:attrName>ppt_c</p:attrName>
                                        </p:attrNameLst>
                                      </p:cBhvr>
                                      <p:to>
                                        <a:srgbClr val="435ECD"/>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41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0418">
                                            <p:txEl>
                                              <p:pRg st="2" end="2"/>
                                            </p:txEl>
                                          </p:spTgt>
                                        </p:tgtEl>
                                        <p:attrNameLst>
                                          <p:attrName>ppt_c</p:attrName>
                                        </p:attrNameLst>
                                      </p:cBhvr>
                                      <p:to>
                                        <a:srgbClr val="435ECD"/>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1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0418">
                                            <p:txEl>
                                              <p:pRg st="3" end="3"/>
                                            </p:txEl>
                                          </p:spTgt>
                                        </p:tgtEl>
                                        <p:attrNameLst>
                                          <p:attrName>ppt_c</p:attrName>
                                        </p:attrNameLst>
                                      </p:cBhvr>
                                      <p:to>
                                        <a:srgbClr val="435ECD"/>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418">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0418">
                                            <p:txEl>
                                              <p:pRg st="4" end="4"/>
                                            </p:txEl>
                                          </p:spTgt>
                                        </p:tgtEl>
                                        <p:attrNameLst>
                                          <p:attrName>ppt_c</p:attrName>
                                        </p:attrNameLst>
                                      </p:cBhvr>
                                      <p:to>
                                        <a:srgbClr val="435EC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Content Placeholder 2">
            <a:extLst>
              <a:ext uri="{FF2B5EF4-FFF2-40B4-BE49-F238E27FC236}">
                <a16:creationId xmlns:a16="http://schemas.microsoft.com/office/drawing/2014/main" id="{01A00A0F-7592-2D48-8CCD-4105F019A0DA}"/>
              </a:ext>
            </a:extLst>
          </p:cNvPr>
          <p:cNvSpPr>
            <a:spLocks noGrp="1" noChangeArrowheads="1"/>
          </p:cNvSpPr>
          <p:nvPr>
            <p:ph idx="1"/>
          </p:nvPr>
        </p:nvSpPr>
        <p:spPr>
          <a:xfrm>
            <a:off x="467544" y="1252336"/>
            <a:ext cx="3282429" cy="3657600"/>
          </a:xfrm>
        </p:spPr>
        <p:txBody>
          <a:bodyPr/>
          <a:lstStyle/>
          <a:p>
            <a:pPr marL="0" indent="0">
              <a:buFont typeface="Times" pitchFamily="2" charset="0"/>
              <a:buNone/>
            </a:pPr>
            <a:r>
              <a:rPr lang="en-US" altLang="en-US" sz="2800" dirty="0">
                <a:ea typeface="ＭＳ Ｐゴシック" panose="020B0600070205080204" pitchFamily="34" charset="-128"/>
              </a:rPr>
              <a:t>Here is a picnic that Petros and Michael are going to share equally.</a:t>
            </a:r>
          </a:p>
          <a:p>
            <a:pPr marL="0" indent="0">
              <a:buFont typeface="Times" pitchFamily="2" charset="0"/>
              <a:buNone/>
            </a:pPr>
            <a:endParaRPr lang="en-US" altLang="en-US" sz="2800" dirty="0">
              <a:ea typeface="ＭＳ Ｐゴシック" panose="020B0600070205080204" pitchFamily="34" charset="-128"/>
            </a:endParaRPr>
          </a:p>
          <a:p>
            <a:pPr marL="0" indent="0">
              <a:buFont typeface="Times" pitchFamily="2" charset="0"/>
              <a:buNone/>
            </a:pPr>
            <a:r>
              <a:rPr lang="en-US" altLang="en-US" sz="2800" dirty="0">
                <a:ea typeface="ＭＳ Ｐゴシック" panose="020B0600070205080204" pitchFamily="34" charset="-128"/>
              </a:rPr>
              <a:t>What will each of them have?</a:t>
            </a:r>
          </a:p>
          <a:p>
            <a:pPr marL="0" indent="0">
              <a:buFont typeface="Times" pitchFamily="2" charset="0"/>
              <a:buNone/>
            </a:pPr>
            <a:endParaRPr lang="en-US" altLang="en-US" sz="2800" dirty="0">
              <a:ea typeface="ＭＳ Ｐゴシック" panose="020B0600070205080204" pitchFamily="34" charset="-128"/>
            </a:endParaRPr>
          </a:p>
        </p:txBody>
      </p:sp>
      <p:sp>
        <p:nvSpPr>
          <p:cNvPr id="62466" name="Title 1">
            <a:extLst>
              <a:ext uri="{FF2B5EF4-FFF2-40B4-BE49-F238E27FC236}">
                <a16:creationId xmlns:a16="http://schemas.microsoft.com/office/drawing/2014/main" id="{3C754D90-4F31-904B-A05F-DCD713DB0C7F}"/>
              </a:ext>
            </a:extLst>
          </p:cNvPr>
          <p:cNvSpPr>
            <a:spLocks noGrp="1" noChangeArrowheads="1"/>
          </p:cNvSpPr>
          <p:nvPr>
            <p:ph type="title"/>
          </p:nvPr>
        </p:nvSpPr>
        <p:spPr>
          <a:xfrm>
            <a:off x="0" y="115888"/>
            <a:ext cx="9060359" cy="1066800"/>
          </a:xfrm>
        </p:spPr>
        <p:txBody>
          <a:bodyPr/>
          <a:lstStyle/>
          <a:p>
            <a:r>
              <a:rPr lang="en-US" altLang="en-US" dirty="0">
                <a:ea typeface="ＭＳ Ｐゴシック" panose="020B0600070205080204" pitchFamily="34" charset="-128"/>
              </a:rPr>
              <a:t>Fair Feast (</a:t>
            </a:r>
            <a:r>
              <a:rPr lang="en-US" altLang="en-US" dirty="0">
                <a:solidFill>
                  <a:srgbClr val="66FFFF"/>
                </a:solidFill>
                <a:ea typeface="ＭＳ Ｐゴシック" panose="020B0600070205080204" pitchFamily="34" charset="-128"/>
              </a:rPr>
              <a:t>2361</a:t>
            </a:r>
            <a:r>
              <a:rPr lang="en-US" altLang="en-US" dirty="0">
                <a:ea typeface="ＭＳ Ｐゴシック" panose="020B0600070205080204" pitchFamily="34" charset="-128"/>
              </a:rPr>
              <a:t>)</a:t>
            </a:r>
          </a:p>
        </p:txBody>
      </p:sp>
      <p:pic>
        <p:nvPicPr>
          <p:cNvPr id="62467" name="Picture 4">
            <a:extLst>
              <a:ext uri="{FF2B5EF4-FFF2-40B4-BE49-F238E27FC236}">
                <a16:creationId xmlns:a16="http://schemas.microsoft.com/office/drawing/2014/main" id="{67BB28BE-809C-254D-BE97-1380D48502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9931" y="1252336"/>
            <a:ext cx="4846571" cy="435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A146FF1C-1EE2-4749-B18A-B85B1E50E8D0}"/>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237831052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87C52826-EBC5-1340-AC90-4F022535E562}"/>
              </a:ext>
            </a:extLst>
          </p:cNvPr>
          <p:cNvSpPr>
            <a:spLocks noGrp="1" noChangeArrowheads="1"/>
          </p:cNvSpPr>
          <p:nvPr>
            <p:ph type="title"/>
          </p:nvPr>
        </p:nvSpPr>
        <p:spPr>
          <a:xfrm>
            <a:off x="-1" y="333375"/>
            <a:ext cx="9060359" cy="1066800"/>
          </a:xfrm>
        </p:spPr>
        <p:txBody>
          <a:bodyPr/>
          <a:lstStyle/>
          <a:p>
            <a:r>
              <a:rPr lang="en-US" altLang="en-US" dirty="0">
                <a:ea typeface="ＭＳ Ｐゴシック" panose="020B0600070205080204" pitchFamily="34" charset="-128"/>
              </a:rPr>
              <a:t>Find the difference (</a:t>
            </a:r>
            <a:r>
              <a:rPr lang="en-US" altLang="en-US" dirty="0">
                <a:solidFill>
                  <a:srgbClr val="66FFFF"/>
                </a:solidFill>
                <a:ea typeface="ＭＳ Ｐゴシック" panose="020B0600070205080204" pitchFamily="34" charset="-128"/>
              </a:rPr>
              <a:t>6227</a:t>
            </a:r>
            <a:r>
              <a:rPr lang="en-US" altLang="en-US" dirty="0">
                <a:ea typeface="ＭＳ Ｐゴシック" panose="020B0600070205080204" pitchFamily="34" charset="-128"/>
              </a:rPr>
              <a:t>) </a:t>
            </a:r>
          </a:p>
        </p:txBody>
      </p:sp>
      <p:sp>
        <p:nvSpPr>
          <p:cNvPr id="64514" name="Content Placeholder 2">
            <a:extLst>
              <a:ext uri="{FF2B5EF4-FFF2-40B4-BE49-F238E27FC236}">
                <a16:creationId xmlns:a16="http://schemas.microsoft.com/office/drawing/2014/main" id="{EECBDFD8-0B62-3D44-BD97-BBB87BEB81C0}"/>
              </a:ext>
            </a:extLst>
          </p:cNvPr>
          <p:cNvSpPr>
            <a:spLocks noGrp="1" noChangeArrowheads="1"/>
          </p:cNvSpPr>
          <p:nvPr>
            <p:ph idx="1"/>
          </p:nvPr>
        </p:nvSpPr>
        <p:spPr>
          <a:xfrm>
            <a:off x="224756" y="1417112"/>
            <a:ext cx="8595716" cy="4604176"/>
          </a:xfrm>
        </p:spPr>
        <p:txBody>
          <a:bodyPr/>
          <a:lstStyle/>
          <a:p>
            <a:pPr marL="0" indent="0">
              <a:buFont typeface="Times" pitchFamily="2" charset="0"/>
              <a:buNone/>
            </a:pPr>
            <a:r>
              <a:rPr lang="en-US" altLang="en-US" dirty="0">
                <a:ea typeface="ＭＳ Ｐゴシック" panose="020B0600070205080204" pitchFamily="34" charset="-128"/>
              </a:rPr>
              <a:t>Place the digits from 1 to 6 in the circles below so that each number is the difference between the two numbers just below it.</a:t>
            </a:r>
          </a:p>
          <a:p>
            <a:pPr marL="0" indent="0">
              <a:buFont typeface="Times" pitchFamily="2" charset="0"/>
              <a:buNone/>
            </a:pPr>
            <a:endParaRPr lang="en-US" altLang="en-US" dirty="0">
              <a:ea typeface="ＭＳ Ｐゴシック" panose="020B0600070205080204" pitchFamily="34" charset="-128"/>
            </a:endParaRPr>
          </a:p>
        </p:txBody>
      </p:sp>
      <p:sp>
        <p:nvSpPr>
          <p:cNvPr id="5" name="Footer Placeholder 3">
            <a:extLst>
              <a:ext uri="{FF2B5EF4-FFF2-40B4-BE49-F238E27FC236}">
                <a16:creationId xmlns:a16="http://schemas.microsoft.com/office/drawing/2014/main" id="{DFC66EA3-3801-0E49-A5E9-B5ABC9109EB7}"/>
              </a:ext>
            </a:extLst>
          </p:cNvPr>
          <p:cNvSpPr>
            <a:spLocks noGrp="1"/>
          </p:cNvSpPr>
          <p:nvPr>
            <p:ph type="ftr" sz="quarter" idx="3"/>
          </p:nvPr>
        </p:nvSpPr>
        <p:spPr>
          <a:xfrm>
            <a:off x="1475656" y="6237312"/>
            <a:ext cx="7584703" cy="456076"/>
          </a:xfrm>
        </p:spPr>
        <p:txBody>
          <a:bodyPr/>
          <a:lstStyle/>
          <a:p>
            <a:pPr algn="r"/>
            <a:r>
              <a:rPr lang="en-GB" dirty="0"/>
              <a:t>nrich.maths.org</a:t>
            </a:r>
          </a:p>
        </p:txBody>
      </p:sp>
      <p:pic>
        <p:nvPicPr>
          <p:cNvPr id="2" name="Picture 1">
            <a:extLst>
              <a:ext uri="{FF2B5EF4-FFF2-40B4-BE49-F238E27FC236}">
                <a16:creationId xmlns:a16="http://schemas.microsoft.com/office/drawing/2014/main" id="{E0C69770-6BC3-A741-93E5-E948C3AD6786}"/>
              </a:ext>
            </a:extLst>
          </p:cNvPr>
          <p:cNvPicPr>
            <a:picLocks noChangeAspect="1"/>
          </p:cNvPicPr>
          <p:nvPr/>
        </p:nvPicPr>
        <p:blipFill>
          <a:blip r:embed="rId3"/>
          <a:stretch>
            <a:fillRect/>
          </a:stretch>
        </p:blipFill>
        <p:spPr>
          <a:xfrm>
            <a:off x="4330123" y="3049322"/>
            <a:ext cx="4490349" cy="3213596"/>
          </a:xfrm>
          <a:prstGeom prst="rect">
            <a:avLst/>
          </a:prstGeom>
        </p:spPr>
      </p:pic>
      <p:pic>
        <p:nvPicPr>
          <p:cNvPr id="3" name="Picture 2">
            <a:extLst>
              <a:ext uri="{FF2B5EF4-FFF2-40B4-BE49-F238E27FC236}">
                <a16:creationId xmlns:a16="http://schemas.microsoft.com/office/drawing/2014/main" id="{767A12D3-4D92-1645-983A-ACC095F3DC88}"/>
              </a:ext>
            </a:extLst>
          </p:cNvPr>
          <p:cNvPicPr>
            <a:picLocks noChangeAspect="1"/>
          </p:cNvPicPr>
          <p:nvPr/>
        </p:nvPicPr>
        <p:blipFill>
          <a:blip r:embed="rId4"/>
          <a:stretch>
            <a:fillRect/>
          </a:stretch>
        </p:blipFill>
        <p:spPr>
          <a:xfrm>
            <a:off x="323528" y="4061115"/>
            <a:ext cx="3581400" cy="1054100"/>
          </a:xfrm>
          <a:prstGeom prst="rect">
            <a:avLst/>
          </a:prstGeom>
        </p:spPr>
      </p:pic>
    </p:spTree>
    <p:extLst>
      <p:ext uri="{BB962C8B-B14F-4D97-AF65-F5344CB8AC3E}">
        <p14:creationId xmlns:p14="http://schemas.microsoft.com/office/powerpoint/2010/main" val="53329521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1648D2C9-E0E9-644D-B692-FCE086039348}"/>
              </a:ext>
            </a:extLst>
          </p:cNvPr>
          <p:cNvSpPr>
            <a:spLocks noGrp="1" noChangeArrowheads="1"/>
          </p:cNvSpPr>
          <p:nvPr>
            <p:ph type="title"/>
          </p:nvPr>
        </p:nvSpPr>
        <p:spPr>
          <a:xfrm>
            <a:off x="-1" y="457200"/>
            <a:ext cx="9060359" cy="1066800"/>
          </a:xfrm>
        </p:spPr>
        <p:txBody>
          <a:bodyPr/>
          <a:lstStyle/>
          <a:p>
            <a:r>
              <a:rPr lang="en-US" altLang="en-US" dirty="0">
                <a:ea typeface="ＭＳ Ｐゴシック" panose="020B0600070205080204" pitchFamily="34" charset="-128"/>
              </a:rPr>
              <a:t>Five Steps to 50 (</a:t>
            </a:r>
            <a:r>
              <a:rPr lang="en-US" altLang="en-US" dirty="0">
                <a:solidFill>
                  <a:srgbClr val="66FFFF"/>
                </a:solidFill>
                <a:ea typeface="ＭＳ Ｐゴシック" panose="020B0600070205080204" pitchFamily="34" charset="-128"/>
              </a:rPr>
              <a:t>10586</a:t>
            </a:r>
            <a:r>
              <a:rPr lang="en-US" altLang="en-US" dirty="0">
                <a:ea typeface="ＭＳ Ｐゴシック" panose="020B0600070205080204" pitchFamily="34" charset="-128"/>
              </a:rPr>
              <a:t>) </a:t>
            </a:r>
          </a:p>
        </p:txBody>
      </p:sp>
      <p:sp>
        <p:nvSpPr>
          <p:cNvPr id="65538" name="Content Placeholder 2">
            <a:extLst>
              <a:ext uri="{FF2B5EF4-FFF2-40B4-BE49-F238E27FC236}">
                <a16:creationId xmlns:a16="http://schemas.microsoft.com/office/drawing/2014/main" id="{E234127E-ADE9-C948-8830-157E9B0B3746}"/>
              </a:ext>
            </a:extLst>
          </p:cNvPr>
          <p:cNvSpPr>
            <a:spLocks noGrp="1" noChangeArrowheads="1"/>
          </p:cNvSpPr>
          <p:nvPr>
            <p:ph idx="1"/>
          </p:nvPr>
        </p:nvSpPr>
        <p:spPr>
          <a:xfrm>
            <a:off x="533400" y="1524000"/>
            <a:ext cx="8208963" cy="5029200"/>
          </a:xfrm>
        </p:spPr>
        <p:txBody>
          <a:bodyPr/>
          <a:lstStyle/>
          <a:p>
            <a:pPr>
              <a:buFont typeface="Times" pitchFamily="2" charset="0"/>
              <a:buNone/>
            </a:pPr>
            <a:r>
              <a:rPr lang="en-US" altLang="en-US" sz="2400" dirty="0">
                <a:ea typeface="ＭＳ Ｐゴシック" panose="020B0600070205080204" pitchFamily="34" charset="-128"/>
              </a:rPr>
              <a:t>This challenge is about counting on and back in steps of 1, 10 and 100.</a:t>
            </a:r>
          </a:p>
          <a:p>
            <a:pPr>
              <a:buFont typeface="Times" pitchFamily="2" charset="0"/>
              <a:buNone/>
            </a:pPr>
            <a:endParaRPr lang="en-US" altLang="en-US" sz="2400" dirty="0">
              <a:ea typeface="ＭＳ Ｐゴシック" panose="020B0600070205080204" pitchFamily="34" charset="-128"/>
            </a:endParaRPr>
          </a:p>
          <a:p>
            <a:pPr>
              <a:buFont typeface="Times" pitchFamily="2" charset="0"/>
              <a:buNone/>
            </a:pPr>
            <a:r>
              <a:rPr lang="en-US" altLang="en-US" sz="2400" dirty="0">
                <a:ea typeface="ＭＳ Ｐゴシック" panose="020B0600070205080204" pitchFamily="34" charset="-128"/>
              </a:rPr>
              <a:t>Roll a die twice to establish your starting number - the first roll will give you the tens digit and the second roll will give you the ones digit.</a:t>
            </a:r>
          </a:p>
          <a:p>
            <a:pPr>
              <a:buFont typeface="Times" pitchFamily="2" charset="0"/>
              <a:buNone/>
            </a:pPr>
            <a:endParaRPr lang="en-US" altLang="en-US" sz="2400" dirty="0">
              <a:ea typeface="ＭＳ Ｐゴシック" panose="020B0600070205080204" pitchFamily="34" charset="-128"/>
            </a:endParaRPr>
          </a:p>
          <a:p>
            <a:pPr>
              <a:buFont typeface="Times" pitchFamily="2" charset="0"/>
              <a:buNone/>
            </a:pPr>
            <a:r>
              <a:rPr lang="en-US" altLang="en-US" sz="2400" dirty="0">
                <a:ea typeface="ＭＳ Ｐゴシック" panose="020B0600070205080204" pitchFamily="34" charset="-128"/>
              </a:rPr>
              <a:t>You then make five jumps to get as close to 50 as possible. You can jump forwards, or backwards, in jumps of 1 or 10 or 100.</a:t>
            </a:r>
            <a:br>
              <a:rPr lang="en-US" altLang="en-US" sz="2000" dirty="0">
                <a:ea typeface="ＭＳ Ｐゴシック" panose="020B0600070205080204" pitchFamily="34" charset="-128"/>
              </a:rPr>
            </a:br>
            <a:br>
              <a:rPr lang="en-US" altLang="en-US" sz="2000" dirty="0">
                <a:ea typeface="ＭＳ Ｐゴシック" panose="020B0600070205080204" pitchFamily="34" charset="-128"/>
              </a:rPr>
            </a:br>
            <a:r>
              <a:rPr lang="en-US" altLang="en-US" sz="2000" dirty="0">
                <a:ea typeface="ＭＳ Ｐゴシック" panose="020B0600070205080204" pitchFamily="34" charset="-128"/>
              </a:rPr>
              <a:t>	</a:t>
            </a:r>
          </a:p>
        </p:txBody>
      </p:sp>
      <p:sp>
        <p:nvSpPr>
          <p:cNvPr id="4" name="Footer Placeholder 3">
            <a:extLst>
              <a:ext uri="{FF2B5EF4-FFF2-40B4-BE49-F238E27FC236}">
                <a16:creationId xmlns:a16="http://schemas.microsoft.com/office/drawing/2014/main" id="{92717B60-F850-5B42-89C8-EEFE48AA7C75}"/>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060940808"/>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4BFC9DE0-C8FF-6146-92AA-84A3DE3638D3}"/>
              </a:ext>
            </a:extLst>
          </p:cNvPr>
          <p:cNvSpPr>
            <a:spLocks noGrp="1" noChangeArrowheads="1"/>
          </p:cNvSpPr>
          <p:nvPr>
            <p:ph type="title"/>
          </p:nvPr>
        </p:nvSpPr>
        <p:spPr>
          <a:xfrm>
            <a:off x="0" y="86507"/>
            <a:ext cx="9144000" cy="1066800"/>
          </a:xfrm>
        </p:spPr>
        <p:txBody>
          <a:bodyPr/>
          <a:lstStyle/>
          <a:p>
            <a:r>
              <a:rPr lang="en-US" altLang="en-US" dirty="0">
                <a:ea typeface="ＭＳ Ｐゴシック" panose="020B0600070205080204" pitchFamily="34" charset="-128"/>
              </a:rPr>
              <a:t>Fraction Match (</a:t>
            </a:r>
            <a:r>
              <a:rPr lang="en-US" altLang="en-US" dirty="0">
                <a:solidFill>
                  <a:srgbClr val="66FFFF"/>
                </a:solidFill>
                <a:ea typeface="ＭＳ Ｐゴシック" panose="020B0600070205080204" pitchFamily="34" charset="-128"/>
              </a:rPr>
              <a:t>6938</a:t>
            </a:r>
            <a:r>
              <a:rPr lang="en-US" altLang="en-US" dirty="0">
                <a:ea typeface="ＭＳ Ｐゴシック" panose="020B0600070205080204" pitchFamily="34" charset="-128"/>
              </a:rPr>
              <a:t>)</a:t>
            </a:r>
          </a:p>
        </p:txBody>
      </p:sp>
      <p:sp>
        <p:nvSpPr>
          <p:cNvPr id="3" name="Content Placeholder 2">
            <a:extLst>
              <a:ext uri="{FF2B5EF4-FFF2-40B4-BE49-F238E27FC236}">
                <a16:creationId xmlns:a16="http://schemas.microsoft.com/office/drawing/2014/main" id="{A2857E51-39FC-5D4F-B2C2-39A34A0003E1}"/>
              </a:ext>
            </a:extLst>
          </p:cNvPr>
          <p:cNvSpPr>
            <a:spLocks noGrp="1"/>
          </p:cNvSpPr>
          <p:nvPr>
            <p:ph idx="1"/>
          </p:nvPr>
        </p:nvSpPr>
        <p:spPr>
          <a:xfrm>
            <a:off x="251520" y="1153306"/>
            <a:ext cx="8568952" cy="5084005"/>
          </a:xfrm>
        </p:spPr>
        <p:txBody>
          <a:bodyPr/>
          <a:lstStyle/>
          <a:p>
            <a:pPr marL="0" indent="0">
              <a:buFont typeface="Times" charset="0"/>
              <a:buNone/>
              <a:defRPr/>
            </a:pPr>
            <a:r>
              <a:rPr lang="en-US" sz="2000" b="1" dirty="0"/>
              <a:t>How to play</a:t>
            </a:r>
          </a:p>
          <a:p>
            <a:pPr>
              <a:buClr>
                <a:schemeClr val="bg1"/>
              </a:buClr>
              <a:buFont typeface="Times" charset="0"/>
              <a:buChar char="•"/>
              <a:defRPr/>
            </a:pPr>
            <a:r>
              <a:rPr lang="en-US" sz="2000" dirty="0"/>
              <a:t>Players pass cards to other team members in order to help one another complete their set</a:t>
            </a:r>
          </a:p>
          <a:p>
            <a:pPr>
              <a:buClr>
                <a:schemeClr val="bg1"/>
              </a:buClr>
              <a:buFont typeface="Times" charset="0"/>
              <a:buChar char="•"/>
              <a:defRPr/>
            </a:pPr>
            <a:endParaRPr lang="en-US" sz="500" dirty="0"/>
          </a:p>
          <a:p>
            <a:pPr marL="0" indent="0">
              <a:buClr>
                <a:schemeClr val="bg1"/>
              </a:buClr>
              <a:defRPr/>
            </a:pPr>
            <a:r>
              <a:rPr lang="en-US" sz="2000" b="1" dirty="0"/>
              <a:t>Rules</a:t>
            </a:r>
          </a:p>
          <a:p>
            <a:pPr>
              <a:buClr>
                <a:schemeClr val="bg1"/>
              </a:buClr>
              <a:buFont typeface="Times" charset="0"/>
              <a:buChar char="•"/>
              <a:defRPr/>
            </a:pPr>
            <a:r>
              <a:rPr lang="en-US" sz="2000" dirty="0"/>
              <a:t>No one can talk or give non-verbal signals to other members of the team</a:t>
            </a:r>
          </a:p>
          <a:p>
            <a:pPr>
              <a:buClr>
                <a:schemeClr val="bg1"/>
              </a:buClr>
              <a:buFont typeface="Times" charset="0"/>
              <a:buChar char="•"/>
              <a:defRPr/>
            </a:pPr>
            <a:r>
              <a:rPr lang="en-US" sz="2000" dirty="0"/>
              <a:t>Each member of the team starts with four cards in front of them</a:t>
            </a:r>
          </a:p>
          <a:p>
            <a:pPr>
              <a:buClr>
                <a:schemeClr val="bg1"/>
              </a:buClr>
              <a:buFont typeface="Times" charset="0"/>
              <a:buChar char="•"/>
              <a:defRPr/>
            </a:pPr>
            <a:r>
              <a:rPr lang="en-US" sz="2000" dirty="0"/>
              <a:t>The cards in front of each person should be visible to everyone</a:t>
            </a:r>
          </a:p>
          <a:p>
            <a:pPr>
              <a:buClr>
                <a:schemeClr val="bg1"/>
              </a:buClr>
              <a:buFont typeface="Times" charset="0"/>
              <a:buChar char="•"/>
              <a:defRPr/>
            </a:pPr>
            <a:r>
              <a:rPr lang="en-US" sz="2000" dirty="0"/>
              <a:t>Team members can only give cards; they cannot take cards from someone else</a:t>
            </a:r>
          </a:p>
          <a:p>
            <a:pPr>
              <a:buClr>
                <a:schemeClr val="bg1"/>
              </a:buClr>
              <a:buFont typeface="Times" charset="0"/>
              <a:buChar char="•"/>
              <a:defRPr/>
            </a:pPr>
            <a:r>
              <a:rPr lang="en-US" sz="2000" dirty="0"/>
              <a:t>Each team member must have at least two cards in front of them at all times</a:t>
            </a:r>
          </a:p>
        </p:txBody>
      </p:sp>
      <p:sp>
        <p:nvSpPr>
          <p:cNvPr id="4" name="Footer Placeholder 3">
            <a:extLst>
              <a:ext uri="{FF2B5EF4-FFF2-40B4-BE49-F238E27FC236}">
                <a16:creationId xmlns:a16="http://schemas.microsoft.com/office/drawing/2014/main" id="{548D1C63-4E24-D147-9A32-F837E29252CA}"/>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405436603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466CBF"/>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466CBF"/>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C7B41122-BB6C-2243-A32F-8FF6264993A0}"/>
              </a:ext>
            </a:extLst>
          </p:cNvPr>
          <p:cNvSpPr>
            <a:spLocks noGrp="1" noChangeArrowheads="1"/>
          </p:cNvSpPr>
          <p:nvPr>
            <p:ph type="title"/>
          </p:nvPr>
        </p:nvSpPr>
        <p:spPr>
          <a:xfrm>
            <a:off x="0" y="457200"/>
            <a:ext cx="9144000" cy="1066800"/>
          </a:xfrm>
        </p:spPr>
        <p:txBody>
          <a:bodyPr/>
          <a:lstStyle/>
          <a:p>
            <a:r>
              <a:rPr lang="en-US" altLang="en-US" dirty="0">
                <a:ea typeface="ＭＳ Ｐゴシック" panose="020B0600070205080204" pitchFamily="34" charset="-128"/>
              </a:rPr>
              <a:t>Fraction Match (</a:t>
            </a:r>
            <a:r>
              <a:rPr lang="en-US" altLang="en-US" dirty="0">
                <a:solidFill>
                  <a:srgbClr val="66FFFF"/>
                </a:solidFill>
                <a:ea typeface="ＭＳ Ｐゴシック" panose="020B0600070205080204" pitchFamily="34" charset="-128"/>
              </a:rPr>
              <a:t>6938</a:t>
            </a:r>
            <a:r>
              <a:rPr lang="en-US" altLang="en-US" dirty="0">
                <a:ea typeface="ＭＳ Ｐゴシック" panose="020B0600070205080204" pitchFamily="34" charset="-128"/>
              </a:rPr>
              <a:t>)</a:t>
            </a:r>
          </a:p>
        </p:txBody>
      </p:sp>
      <p:pic>
        <p:nvPicPr>
          <p:cNvPr id="69634" name="Content Placeholder 1">
            <a:extLst>
              <a:ext uri="{FF2B5EF4-FFF2-40B4-BE49-F238E27FC236}">
                <a16:creationId xmlns:a16="http://schemas.microsoft.com/office/drawing/2014/main" id="{E1791BDD-F97C-0449-8070-7EAABF7795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9525" y="1516941"/>
            <a:ext cx="7144949" cy="4133056"/>
          </a:xfrm>
        </p:spPr>
      </p:pic>
      <p:sp>
        <p:nvSpPr>
          <p:cNvPr id="4" name="Footer Placeholder 3">
            <a:extLst>
              <a:ext uri="{FF2B5EF4-FFF2-40B4-BE49-F238E27FC236}">
                <a16:creationId xmlns:a16="http://schemas.microsoft.com/office/drawing/2014/main" id="{D223281E-F3C0-9E4E-9A98-F581B44185CC}"/>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572722355"/>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F311C10C-A99E-134E-AEE5-71487652B3CD}"/>
              </a:ext>
            </a:extLst>
          </p:cNvPr>
          <p:cNvSpPr>
            <a:spLocks noGrp="1" noChangeArrowheads="1"/>
          </p:cNvSpPr>
          <p:nvPr>
            <p:ph type="title"/>
          </p:nvPr>
        </p:nvSpPr>
        <p:spPr>
          <a:xfrm>
            <a:off x="53504" y="305721"/>
            <a:ext cx="8952854" cy="767902"/>
          </a:xfrm>
        </p:spPr>
        <p:txBody>
          <a:bodyPr/>
          <a:lstStyle/>
          <a:p>
            <a:r>
              <a:rPr lang="en-US" altLang="en-US" dirty="0">
                <a:ea typeface="ＭＳ Ｐゴシック" panose="020B0600070205080204" pitchFamily="34" charset="-128"/>
              </a:rPr>
              <a:t>Got it! (</a:t>
            </a:r>
            <a:r>
              <a:rPr lang="en-US" altLang="en-US" dirty="0">
                <a:solidFill>
                  <a:srgbClr val="66FFFF"/>
                </a:solidFill>
                <a:ea typeface="ＭＳ Ｐゴシック" panose="020B0600070205080204" pitchFamily="34" charset="-128"/>
              </a:rPr>
              <a:t>1272</a:t>
            </a:r>
            <a:r>
              <a:rPr lang="en-US" altLang="en-US" dirty="0">
                <a:ea typeface="ＭＳ Ｐゴシック" panose="020B0600070205080204" pitchFamily="34" charset="-128"/>
              </a:rPr>
              <a:t>)</a:t>
            </a:r>
          </a:p>
        </p:txBody>
      </p:sp>
      <p:pic>
        <p:nvPicPr>
          <p:cNvPr id="71682" name="Picture 4">
            <a:extLst>
              <a:ext uri="{FF2B5EF4-FFF2-40B4-BE49-F238E27FC236}">
                <a16:creationId xmlns:a16="http://schemas.microsoft.com/office/drawing/2014/main" id="{CFA8588E-2DD6-E84D-9597-6514381122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8981" y="1256030"/>
            <a:ext cx="5126037"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8D518C2D-6C87-4C44-BA95-06365F5FE564}"/>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2700769645"/>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E2D9C7AF-E9A6-3044-BADB-2C325E6E101B}"/>
              </a:ext>
            </a:extLst>
          </p:cNvPr>
          <p:cNvSpPr>
            <a:spLocks noGrp="1" noChangeArrowheads="1"/>
          </p:cNvSpPr>
          <p:nvPr>
            <p:ph type="title"/>
          </p:nvPr>
        </p:nvSpPr>
        <p:spPr>
          <a:xfrm>
            <a:off x="0" y="164612"/>
            <a:ext cx="9060359" cy="1066800"/>
          </a:xfrm>
        </p:spPr>
        <p:txBody>
          <a:bodyPr/>
          <a:lstStyle/>
          <a:p>
            <a:r>
              <a:rPr lang="en-US" altLang="en-US" dirty="0">
                <a:ea typeface="ＭＳ Ｐゴシック" panose="020B0600070205080204" pitchFamily="34" charset="-128"/>
              </a:rPr>
              <a:t>Amy’s Dominoes (</a:t>
            </a:r>
            <a:r>
              <a:rPr lang="en-US" altLang="en-US" dirty="0">
                <a:solidFill>
                  <a:srgbClr val="66FFFF"/>
                </a:solidFill>
                <a:ea typeface="ＭＳ Ｐゴシック" panose="020B0600070205080204" pitchFamily="34" charset="-128"/>
                <a:cs typeface="+mn-cs"/>
              </a:rPr>
              <a:t>1044</a:t>
            </a:r>
            <a:r>
              <a:rPr lang="en-US" altLang="en-US" dirty="0">
                <a:ea typeface="ＭＳ Ｐゴシック" panose="020B0600070205080204" pitchFamily="34" charset="-128"/>
              </a:rPr>
              <a:t>)</a:t>
            </a:r>
          </a:p>
        </p:txBody>
      </p:sp>
      <p:pic>
        <p:nvPicPr>
          <p:cNvPr id="23555" name="Picture 4">
            <a:extLst>
              <a:ext uri="{FF2B5EF4-FFF2-40B4-BE49-F238E27FC236}">
                <a16:creationId xmlns:a16="http://schemas.microsoft.com/office/drawing/2014/main" id="{F85643DD-6309-7048-95E5-1BFA4747A2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8105" y="1215802"/>
            <a:ext cx="2947790" cy="20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09633CE0-445D-6445-A316-072765384410}"/>
              </a:ext>
            </a:extLst>
          </p:cNvPr>
          <p:cNvSpPr>
            <a:spLocks noGrp="1"/>
          </p:cNvSpPr>
          <p:nvPr>
            <p:ph type="ftr" sz="quarter" idx="3"/>
          </p:nvPr>
        </p:nvSpPr>
        <p:spPr>
          <a:xfrm>
            <a:off x="1475656" y="6237312"/>
            <a:ext cx="7584703" cy="456076"/>
          </a:xfrm>
        </p:spPr>
        <p:txBody>
          <a:bodyPr/>
          <a:lstStyle/>
          <a:p>
            <a:pPr algn="r"/>
            <a:r>
              <a:rPr lang="en-GB" dirty="0"/>
              <a:t>nrich.maths.org</a:t>
            </a:r>
          </a:p>
        </p:txBody>
      </p:sp>
      <p:sp>
        <p:nvSpPr>
          <p:cNvPr id="2" name="TextBox 1">
            <a:extLst>
              <a:ext uri="{FF2B5EF4-FFF2-40B4-BE49-F238E27FC236}">
                <a16:creationId xmlns:a16="http://schemas.microsoft.com/office/drawing/2014/main" id="{D131CF49-7CB1-5648-891D-CBFE36DC27FD}"/>
              </a:ext>
            </a:extLst>
          </p:cNvPr>
          <p:cNvSpPr txBox="1"/>
          <p:nvPr/>
        </p:nvSpPr>
        <p:spPr>
          <a:xfrm>
            <a:off x="202503" y="3399298"/>
            <a:ext cx="9060359" cy="2677656"/>
          </a:xfrm>
          <a:prstGeom prst="rect">
            <a:avLst/>
          </a:prstGeom>
          <a:noFill/>
        </p:spPr>
        <p:txBody>
          <a:bodyPr wrap="square" rtlCol="0">
            <a:spAutoFit/>
          </a:bodyPr>
          <a:lstStyle/>
          <a:p>
            <a:r>
              <a:rPr lang="en-US" sz="2800" u="none" dirty="0"/>
              <a:t>Amy has a box containing ordinary (0-6 spot) dominoes but she thinks it might not be a complete set.</a:t>
            </a:r>
          </a:p>
          <a:p>
            <a:endParaRPr lang="en-US" sz="2800" u="none" dirty="0"/>
          </a:p>
          <a:p>
            <a:r>
              <a:rPr lang="en-US" sz="2800" u="none" dirty="0"/>
              <a:t>She has 24 dominoes in her box and there are 125 spots on them altogether.  Which dominoes is she missing?</a:t>
            </a:r>
          </a:p>
        </p:txBody>
      </p:sp>
    </p:spTree>
    <p:extLst>
      <p:ext uri="{BB962C8B-B14F-4D97-AF65-F5344CB8AC3E}">
        <p14:creationId xmlns:p14="http://schemas.microsoft.com/office/powerpoint/2010/main" val="243283995"/>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A84F0FDD-B6BC-FB4E-8062-5F98F30AB635}"/>
              </a:ext>
            </a:extLst>
          </p:cNvPr>
          <p:cNvSpPr>
            <a:spLocks noGrp="1" noChangeArrowheads="1"/>
          </p:cNvSpPr>
          <p:nvPr>
            <p:ph type="title"/>
          </p:nvPr>
        </p:nvSpPr>
        <p:spPr>
          <a:xfrm>
            <a:off x="-1" y="457200"/>
            <a:ext cx="9060359" cy="1066800"/>
          </a:xfrm>
        </p:spPr>
        <p:txBody>
          <a:bodyPr/>
          <a:lstStyle/>
          <a:p>
            <a:r>
              <a:rPr lang="en-US" altLang="en-US" sz="4000" dirty="0">
                <a:ea typeface="ＭＳ Ｐゴシック" panose="020B0600070205080204" pitchFamily="34" charset="-128"/>
              </a:rPr>
              <a:t>Guess the Dominoes (</a:t>
            </a:r>
            <a:r>
              <a:rPr lang="en-US" altLang="en-US" dirty="0">
                <a:solidFill>
                  <a:srgbClr val="66FFFF"/>
                </a:solidFill>
                <a:ea typeface="ＭＳ Ｐゴシック" panose="020B0600070205080204" pitchFamily="34" charset="-128"/>
              </a:rPr>
              <a:t>6995</a:t>
            </a:r>
            <a:r>
              <a:rPr lang="en-US" altLang="en-US" sz="4000" dirty="0">
                <a:ea typeface="ＭＳ Ｐゴシック" panose="020B0600070205080204" pitchFamily="34" charset="-128"/>
              </a:rPr>
              <a:t>)</a:t>
            </a:r>
          </a:p>
        </p:txBody>
      </p:sp>
      <p:pic>
        <p:nvPicPr>
          <p:cNvPr id="72706" name="Picture 3">
            <a:extLst>
              <a:ext uri="{FF2B5EF4-FFF2-40B4-BE49-F238E27FC236}">
                <a16:creationId xmlns:a16="http://schemas.microsoft.com/office/drawing/2014/main" id="{8F0D14D4-7FFC-2E46-8660-84B762894BE3}"/>
              </a:ext>
            </a:extLst>
          </p:cNvPr>
          <p:cNvPicPr>
            <a:picLocks noChangeAspect="1"/>
          </p:cNvPicPr>
          <p:nvPr/>
        </p:nvPicPr>
        <p:blipFill rotWithShape="1">
          <a:blip r:embed="rId2">
            <a:extLst>
              <a:ext uri="{28A0092B-C50C-407E-A947-70E740481C1C}">
                <a14:useLocalDpi xmlns:a14="http://schemas.microsoft.com/office/drawing/2010/main" val="0"/>
              </a:ext>
            </a:extLst>
          </a:blip>
          <a:srcRect l="22663" t="56952" r="17052" b="4443"/>
          <a:stretch/>
        </p:blipFill>
        <p:spPr bwMode="auto">
          <a:xfrm>
            <a:off x="1815826" y="3669843"/>
            <a:ext cx="551234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31912365-F8A6-884C-8254-04ACEE1E1722}"/>
              </a:ext>
            </a:extLst>
          </p:cNvPr>
          <p:cNvSpPr>
            <a:spLocks noGrp="1"/>
          </p:cNvSpPr>
          <p:nvPr>
            <p:ph type="ftr" sz="quarter" idx="3"/>
          </p:nvPr>
        </p:nvSpPr>
        <p:spPr>
          <a:xfrm>
            <a:off x="1475656" y="6237312"/>
            <a:ext cx="7584703" cy="456076"/>
          </a:xfrm>
        </p:spPr>
        <p:txBody>
          <a:bodyPr/>
          <a:lstStyle/>
          <a:p>
            <a:pPr algn="r"/>
            <a:r>
              <a:rPr lang="en-GB" dirty="0"/>
              <a:t>nrich.maths.org</a:t>
            </a:r>
          </a:p>
        </p:txBody>
      </p:sp>
      <p:sp>
        <p:nvSpPr>
          <p:cNvPr id="2" name="TextBox 1">
            <a:extLst>
              <a:ext uri="{FF2B5EF4-FFF2-40B4-BE49-F238E27FC236}">
                <a16:creationId xmlns:a16="http://schemas.microsoft.com/office/drawing/2014/main" id="{82FAA4D7-257C-684C-8C86-C2BFABF82491}"/>
              </a:ext>
            </a:extLst>
          </p:cNvPr>
          <p:cNvSpPr txBox="1"/>
          <p:nvPr/>
        </p:nvSpPr>
        <p:spPr>
          <a:xfrm>
            <a:off x="323528" y="1803163"/>
            <a:ext cx="8496944" cy="1384995"/>
          </a:xfrm>
          <a:prstGeom prst="rect">
            <a:avLst/>
          </a:prstGeom>
          <a:noFill/>
        </p:spPr>
        <p:txBody>
          <a:bodyPr wrap="square" rtlCol="0">
            <a:spAutoFit/>
          </a:bodyPr>
          <a:lstStyle/>
          <a:p>
            <a:r>
              <a:rPr lang="en-GB" sz="2800" u="none" dirty="0"/>
              <a:t>The team has to find the rule on the Ruler's card, using the minimum number of tests. A test is asking whether a particular domino obeys the rule.</a:t>
            </a:r>
            <a:endParaRPr lang="en-US" sz="2800" u="none" dirty="0"/>
          </a:p>
        </p:txBody>
      </p:sp>
    </p:spTree>
    <p:extLst>
      <p:ext uri="{BB962C8B-B14F-4D97-AF65-F5344CB8AC3E}">
        <p14:creationId xmlns:p14="http://schemas.microsoft.com/office/powerpoint/2010/main" val="4069126121"/>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066D7C5E-DEEE-C241-8247-8B850C1182F4}"/>
              </a:ext>
            </a:extLst>
          </p:cNvPr>
          <p:cNvSpPr>
            <a:spLocks noGrp="1" noChangeArrowheads="1"/>
          </p:cNvSpPr>
          <p:nvPr>
            <p:ph type="title"/>
          </p:nvPr>
        </p:nvSpPr>
        <p:spPr>
          <a:xfrm>
            <a:off x="107504" y="346075"/>
            <a:ext cx="8952855" cy="1066800"/>
          </a:xfrm>
        </p:spPr>
        <p:txBody>
          <a:bodyPr/>
          <a:lstStyle/>
          <a:p>
            <a:r>
              <a:rPr lang="en-US" altLang="en-US" dirty="0">
                <a:ea typeface="ＭＳ Ｐゴシック" panose="020B0600070205080204" pitchFamily="34" charset="-128"/>
              </a:rPr>
              <a:t>Halving (</a:t>
            </a:r>
            <a:r>
              <a:rPr lang="en-US" altLang="en-US" dirty="0">
                <a:solidFill>
                  <a:srgbClr val="66FFFF"/>
                </a:solidFill>
                <a:ea typeface="ＭＳ Ｐゴシック" panose="020B0600070205080204" pitchFamily="34" charset="-128"/>
              </a:rPr>
              <a:t>1788</a:t>
            </a:r>
            <a:r>
              <a:rPr lang="en-US" altLang="en-US" dirty="0">
                <a:ea typeface="ＭＳ Ｐゴシック" panose="020B0600070205080204" pitchFamily="34" charset="-128"/>
              </a:rPr>
              <a:t>)</a:t>
            </a:r>
          </a:p>
        </p:txBody>
      </p:sp>
      <p:sp>
        <p:nvSpPr>
          <p:cNvPr id="73730" name="Content Placeholder 1">
            <a:extLst>
              <a:ext uri="{FF2B5EF4-FFF2-40B4-BE49-F238E27FC236}">
                <a16:creationId xmlns:a16="http://schemas.microsoft.com/office/drawing/2014/main" id="{4EA05A25-ADF0-DF4E-B4CE-D4D08405792E}"/>
              </a:ext>
            </a:extLst>
          </p:cNvPr>
          <p:cNvSpPr>
            <a:spLocks noGrp="1" noChangeArrowheads="1"/>
          </p:cNvSpPr>
          <p:nvPr>
            <p:ph idx="1"/>
          </p:nvPr>
        </p:nvSpPr>
        <p:spPr>
          <a:xfrm>
            <a:off x="251520" y="1412874"/>
            <a:ext cx="8784976" cy="4608413"/>
          </a:xfrm>
        </p:spPr>
        <p:txBody>
          <a:bodyPr/>
          <a:lstStyle/>
          <a:p>
            <a:pPr marL="0" indent="0">
              <a:buFont typeface="Times" pitchFamily="2" charset="0"/>
              <a:buNone/>
            </a:pPr>
            <a:r>
              <a:rPr lang="en-US" altLang="en-US" sz="3000" dirty="0">
                <a:ea typeface="ＭＳ Ｐゴシック" panose="020B0600070205080204" pitchFamily="34" charset="-128"/>
              </a:rPr>
              <a:t>These images show squares split in half:</a:t>
            </a:r>
          </a:p>
          <a:p>
            <a:pPr marL="0" indent="0">
              <a:buFont typeface="Times" pitchFamily="2" charset="0"/>
              <a:buNone/>
            </a:pPr>
            <a:endParaRPr lang="en-US" altLang="en-US" sz="3000" dirty="0">
              <a:ea typeface="ＭＳ Ｐゴシック" panose="020B0600070205080204" pitchFamily="34" charset="-128"/>
            </a:endParaRPr>
          </a:p>
          <a:p>
            <a:pPr marL="0" indent="0">
              <a:buFont typeface="Times" pitchFamily="2" charset="0"/>
              <a:buNone/>
            </a:pPr>
            <a:endParaRPr lang="en-US" altLang="en-US" sz="1000" dirty="0">
              <a:ea typeface="ＭＳ Ｐゴシック" panose="020B0600070205080204" pitchFamily="34" charset="-128"/>
            </a:endParaRPr>
          </a:p>
          <a:p>
            <a:pPr marL="0" indent="0">
              <a:buFont typeface="Times" pitchFamily="2" charset="0"/>
              <a:buNone/>
            </a:pPr>
            <a:endParaRPr lang="en-US" altLang="en-US" sz="3000" dirty="0">
              <a:ea typeface="ＭＳ Ｐゴシック" panose="020B0600070205080204" pitchFamily="34" charset="-128"/>
            </a:endParaRPr>
          </a:p>
          <a:p>
            <a:pPr marL="0" indent="0">
              <a:buFont typeface="Times" pitchFamily="2" charset="0"/>
              <a:buNone/>
            </a:pPr>
            <a:endParaRPr lang="en-US" altLang="en-US" sz="3000" dirty="0">
              <a:ea typeface="ＭＳ Ｐゴシック" panose="020B0600070205080204" pitchFamily="34" charset="-128"/>
            </a:endParaRPr>
          </a:p>
          <a:p>
            <a:pPr marL="0" indent="0">
              <a:buFont typeface="Times" pitchFamily="2" charset="0"/>
              <a:buNone/>
            </a:pPr>
            <a:endParaRPr lang="en-US" altLang="en-US" sz="3000" dirty="0">
              <a:ea typeface="ＭＳ Ｐゴシック" panose="020B0600070205080204" pitchFamily="34" charset="-128"/>
            </a:endParaRPr>
          </a:p>
          <a:p>
            <a:pPr marL="0" indent="0">
              <a:buFont typeface="Times" pitchFamily="2" charset="0"/>
              <a:buNone/>
            </a:pPr>
            <a:r>
              <a:rPr lang="en-US" altLang="en-US" sz="3000" dirty="0">
                <a:ea typeface="ＭＳ Ｐゴシック" panose="020B0600070205080204" pitchFamily="34" charset="-128"/>
              </a:rPr>
              <a:t>How could you check that each was correct?</a:t>
            </a:r>
          </a:p>
          <a:p>
            <a:pPr marL="0" indent="0">
              <a:buFont typeface="Times" pitchFamily="2" charset="0"/>
              <a:buNone/>
            </a:pPr>
            <a:r>
              <a:rPr lang="en-US" altLang="en-US" sz="3000" dirty="0">
                <a:ea typeface="ＭＳ Ｐゴシック" panose="020B0600070205080204" pitchFamily="34" charset="-128"/>
              </a:rPr>
              <a:t>Can you think of more ways to split a square into two halves?</a:t>
            </a:r>
          </a:p>
        </p:txBody>
      </p:sp>
      <p:pic>
        <p:nvPicPr>
          <p:cNvPr id="73731" name="Picture 2">
            <a:extLst>
              <a:ext uri="{FF2B5EF4-FFF2-40B4-BE49-F238E27FC236}">
                <a16:creationId xmlns:a16="http://schemas.microsoft.com/office/drawing/2014/main" id="{5152EAB9-C558-1A49-AF5A-0687F82F33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149475"/>
            <a:ext cx="5256213"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F93BB1CB-D727-A641-8563-E1A0DD35C082}"/>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2127406687"/>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DEE51BD7-05DB-7940-A642-A4EC08EF742F}"/>
              </a:ext>
            </a:extLst>
          </p:cNvPr>
          <p:cNvSpPr>
            <a:spLocks noGrp="1" noChangeArrowheads="1"/>
          </p:cNvSpPr>
          <p:nvPr>
            <p:ph type="title"/>
          </p:nvPr>
        </p:nvSpPr>
        <p:spPr>
          <a:xfrm>
            <a:off x="0" y="237076"/>
            <a:ext cx="9324528" cy="1066800"/>
          </a:xfrm>
        </p:spPr>
        <p:txBody>
          <a:bodyPr/>
          <a:lstStyle/>
          <a:p>
            <a:r>
              <a:rPr lang="en-US" altLang="en-US" sz="4000" dirty="0">
                <a:ea typeface="ＭＳ Ｐゴシック" panose="020B0600070205080204" pitchFamily="34" charset="-128"/>
              </a:rPr>
              <a:t>How Would We Count? (</a:t>
            </a:r>
            <a:r>
              <a:rPr lang="en-US" altLang="en-US" sz="4000" dirty="0">
                <a:solidFill>
                  <a:srgbClr val="66FFFF"/>
                </a:solidFill>
                <a:ea typeface="ＭＳ Ｐゴシック" panose="020B0600070205080204" pitchFamily="34" charset="-128"/>
                <a:cs typeface="+mn-cs"/>
              </a:rPr>
              <a:t>8123</a:t>
            </a:r>
            <a:r>
              <a:rPr lang="en-US" altLang="en-US" sz="4000" dirty="0">
                <a:ea typeface="ＭＳ Ｐゴシック" panose="020B0600070205080204" pitchFamily="34" charset="-128"/>
              </a:rPr>
              <a:t>)</a:t>
            </a:r>
          </a:p>
        </p:txBody>
      </p:sp>
      <p:pic>
        <p:nvPicPr>
          <p:cNvPr id="62466" name="Content Placeholder 4" descr="Starter dots.jpg">
            <a:extLst>
              <a:ext uri="{FF2B5EF4-FFF2-40B4-BE49-F238E27FC236}">
                <a16:creationId xmlns:a16="http://schemas.microsoft.com/office/drawing/2014/main" id="{EBC357B4-B982-044B-8812-E26F3F3E46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3466" r="-23466"/>
          <a:stretch>
            <a:fillRect/>
          </a:stretch>
        </p:blipFill>
        <p:spPr>
          <a:xfrm>
            <a:off x="-107843" y="1323965"/>
            <a:ext cx="9540213" cy="4331750"/>
          </a:xfrm>
        </p:spPr>
      </p:pic>
      <p:sp>
        <p:nvSpPr>
          <p:cNvPr id="4" name="Footer Placeholder 3">
            <a:extLst>
              <a:ext uri="{FF2B5EF4-FFF2-40B4-BE49-F238E27FC236}">
                <a16:creationId xmlns:a16="http://schemas.microsoft.com/office/drawing/2014/main" id="{260A85F4-1EFD-D74E-9D61-3DC629E2DBB5}"/>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701349"/>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61831E2D-DA35-5047-826D-0958707318F6}"/>
              </a:ext>
            </a:extLst>
          </p:cNvPr>
          <p:cNvSpPr>
            <a:spLocks noGrp="1" noChangeArrowheads="1"/>
          </p:cNvSpPr>
          <p:nvPr>
            <p:ph type="title"/>
          </p:nvPr>
        </p:nvSpPr>
        <p:spPr>
          <a:xfrm>
            <a:off x="17929" y="193049"/>
            <a:ext cx="9684568" cy="1066800"/>
          </a:xfrm>
        </p:spPr>
        <p:txBody>
          <a:bodyPr/>
          <a:lstStyle/>
          <a:p>
            <a:pPr algn="l"/>
            <a:r>
              <a:rPr lang="en-US" altLang="en-US" sz="3600" dirty="0">
                <a:ea typeface="ＭＳ Ｐゴシック" panose="020B0600070205080204" pitchFamily="34" charset="-128"/>
              </a:rPr>
              <a:t>If the World Were a Village (</a:t>
            </a:r>
            <a:r>
              <a:rPr lang="en-US" altLang="en-US" sz="3600" dirty="0">
                <a:solidFill>
                  <a:srgbClr val="66FFFF"/>
                </a:solidFill>
                <a:ea typeface="ＭＳ Ｐゴシック" panose="020B0600070205080204" pitchFamily="34" charset="-128"/>
                <a:cs typeface="+mn-cs"/>
              </a:rPr>
              <a:t>7725</a:t>
            </a:r>
            <a:r>
              <a:rPr lang="en-US" altLang="en-US" sz="3600" dirty="0">
                <a:ea typeface="ＭＳ Ｐゴシック" panose="020B0600070205080204" pitchFamily="34" charset="-128"/>
              </a:rPr>
              <a:t>)</a:t>
            </a:r>
          </a:p>
        </p:txBody>
      </p:sp>
      <p:pic>
        <p:nvPicPr>
          <p:cNvPr id="77826" name="Picture 3" descr="Screen shot 2016-05-05 at 14.20.24.png">
            <a:extLst>
              <a:ext uri="{FF2B5EF4-FFF2-40B4-BE49-F238E27FC236}">
                <a16:creationId xmlns:a16="http://schemas.microsoft.com/office/drawing/2014/main" id="{8C8A4493-58BE-034B-8328-8F70107D7A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653" y="1939859"/>
            <a:ext cx="8559053" cy="315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4">
            <a:extLst>
              <a:ext uri="{FF2B5EF4-FFF2-40B4-BE49-F238E27FC236}">
                <a16:creationId xmlns:a16="http://schemas.microsoft.com/office/drawing/2014/main" id="{A1758279-FE95-5947-A512-DDBCA1CE89EC}"/>
              </a:ext>
            </a:extLst>
          </p:cNvPr>
          <p:cNvSpPr txBox="1">
            <a:spLocks noChangeArrowheads="1"/>
          </p:cNvSpPr>
          <p:nvPr/>
        </p:nvSpPr>
        <p:spPr bwMode="auto">
          <a:xfrm>
            <a:off x="71214" y="1269152"/>
            <a:ext cx="900157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u="none" dirty="0">
                <a:solidFill>
                  <a:schemeClr val="bg1"/>
                </a:solidFill>
              </a:rPr>
              <a:t>In this village, there are 100 people:</a:t>
            </a:r>
          </a:p>
        </p:txBody>
      </p:sp>
      <p:sp>
        <p:nvSpPr>
          <p:cNvPr id="77828" name="TextBox 5">
            <a:extLst>
              <a:ext uri="{FF2B5EF4-FFF2-40B4-BE49-F238E27FC236}">
                <a16:creationId xmlns:a16="http://schemas.microsoft.com/office/drawing/2014/main" id="{76F4DB71-47DD-9542-9193-988ED8EFC179}"/>
              </a:ext>
            </a:extLst>
          </p:cNvPr>
          <p:cNvSpPr txBox="1">
            <a:spLocks noChangeArrowheads="1"/>
          </p:cNvSpPr>
          <p:nvPr/>
        </p:nvSpPr>
        <p:spPr bwMode="auto">
          <a:xfrm>
            <a:off x="1" y="5300663"/>
            <a:ext cx="90603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u="none" dirty="0">
                <a:solidFill>
                  <a:schemeClr val="bg1"/>
                </a:solidFill>
              </a:rPr>
              <a:t>Which representation do you prefer and why?</a:t>
            </a:r>
          </a:p>
        </p:txBody>
      </p:sp>
      <p:sp>
        <p:nvSpPr>
          <p:cNvPr id="6" name="Footer Placeholder 3">
            <a:extLst>
              <a:ext uri="{FF2B5EF4-FFF2-40B4-BE49-F238E27FC236}">
                <a16:creationId xmlns:a16="http://schemas.microsoft.com/office/drawing/2014/main" id="{8B1C71EB-4976-C34A-9E3F-9A303526E948}"/>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830660341"/>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5F8ED2D4-2235-C048-B5BF-B86D26014251}"/>
              </a:ext>
            </a:extLst>
          </p:cNvPr>
          <p:cNvSpPr>
            <a:spLocks noGrp="1" noChangeArrowheads="1"/>
          </p:cNvSpPr>
          <p:nvPr>
            <p:ph type="title"/>
          </p:nvPr>
        </p:nvSpPr>
        <p:spPr>
          <a:xfrm>
            <a:off x="0" y="457200"/>
            <a:ext cx="9036050" cy="1066800"/>
          </a:xfrm>
        </p:spPr>
        <p:txBody>
          <a:bodyPr/>
          <a:lstStyle/>
          <a:p>
            <a:r>
              <a:rPr lang="en-US" altLang="en-US" dirty="0">
                <a:ea typeface="ＭＳ Ｐゴシック" panose="020B0600070205080204" pitchFamily="34" charset="-128"/>
              </a:rPr>
              <a:t>If the World Were a Village </a:t>
            </a:r>
            <a:r>
              <a:rPr lang="en-US" altLang="en-US" b="0" dirty="0">
                <a:ea typeface="ＭＳ Ｐゴシック" panose="020B0600070205080204" pitchFamily="34" charset="-128"/>
              </a:rPr>
              <a:t>cont.</a:t>
            </a:r>
            <a:r>
              <a:rPr lang="en-US" altLang="en-US" dirty="0">
                <a:ea typeface="ＭＳ Ｐゴシック" panose="020B0600070205080204" pitchFamily="34" charset="-128"/>
              </a:rPr>
              <a:t> (</a:t>
            </a:r>
            <a:r>
              <a:rPr lang="en-US" altLang="en-US" dirty="0">
                <a:solidFill>
                  <a:srgbClr val="66FFFF"/>
                </a:solidFill>
                <a:ea typeface="ＭＳ Ｐゴシック" panose="020B0600070205080204" pitchFamily="34" charset="-128"/>
                <a:cs typeface="+mn-cs"/>
              </a:rPr>
              <a:t>7725</a:t>
            </a:r>
            <a:r>
              <a:rPr lang="en-US" altLang="en-US" dirty="0">
                <a:ea typeface="ＭＳ Ｐゴシック" panose="020B0600070205080204" pitchFamily="34" charset="-128"/>
              </a:rPr>
              <a:t>)</a:t>
            </a:r>
          </a:p>
        </p:txBody>
      </p:sp>
      <p:sp>
        <p:nvSpPr>
          <p:cNvPr id="79874" name="Content Placeholder 2">
            <a:extLst>
              <a:ext uri="{FF2B5EF4-FFF2-40B4-BE49-F238E27FC236}">
                <a16:creationId xmlns:a16="http://schemas.microsoft.com/office/drawing/2014/main" id="{DD2A1C8D-25F0-114D-ADE2-FC048B3FB2EB}"/>
              </a:ext>
            </a:extLst>
          </p:cNvPr>
          <p:cNvSpPr>
            <a:spLocks noGrp="1" noChangeArrowheads="1"/>
          </p:cNvSpPr>
          <p:nvPr>
            <p:ph idx="1"/>
          </p:nvPr>
        </p:nvSpPr>
        <p:spPr>
          <a:xfrm>
            <a:off x="251520" y="1700808"/>
            <a:ext cx="8784530" cy="4248472"/>
          </a:xfrm>
        </p:spPr>
        <p:txBody>
          <a:bodyPr/>
          <a:lstStyle/>
          <a:p>
            <a:pPr marL="0" indent="0">
              <a:buFont typeface="Times" pitchFamily="2" charset="0"/>
              <a:buNone/>
            </a:pPr>
            <a:r>
              <a:rPr lang="en-US" altLang="en-US" sz="2800" dirty="0">
                <a:ea typeface="ＭＳ Ｐゴシック" panose="020B0600070205080204" pitchFamily="34" charset="-128"/>
              </a:rPr>
              <a:t>How could you represent the following, or other data from the book: </a:t>
            </a:r>
          </a:p>
          <a:p>
            <a:pPr marL="457200" indent="-457200">
              <a:buClr>
                <a:schemeClr val="bg1"/>
              </a:buClr>
              <a:buFont typeface="Arial" panose="020B0604020202020204" pitchFamily="34" charset="0"/>
              <a:buChar char="•"/>
            </a:pPr>
            <a:r>
              <a:rPr lang="en-US" altLang="en-US" sz="2800" dirty="0">
                <a:ea typeface="ＭＳ Ｐゴシック" panose="020B0600070205080204" pitchFamily="34" charset="-128"/>
              </a:rPr>
              <a:t>76 have electricity, 24 do not.</a:t>
            </a:r>
          </a:p>
          <a:p>
            <a:pPr marL="457200" indent="-457200">
              <a:buClr>
                <a:schemeClr val="bg1"/>
              </a:buClr>
              <a:buFont typeface="Arial" panose="020B0604020202020204" pitchFamily="34" charset="0"/>
              <a:buChar char="•"/>
            </a:pPr>
            <a:r>
              <a:rPr lang="en-US" altLang="en-US" sz="2800" dirty="0">
                <a:ea typeface="ＭＳ Ｐゴシック" panose="020B0600070205080204" pitchFamily="34" charset="-128"/>
              </a:rPr>
              <a:t>82 have access to a source of safe water either in their homes or within a short distance. 18 do not and must spend a large part of each day simply getting safe water. Most of the work of collecting water is done by women and girls.</a:t>
            </a:r>
          </a:p>
        </p:txBody>
      </p:sp>
      <p:sp>
        <p:nvSpPr>
          <p:cNvPr id="4" name="Footer Placeholder 3">
            <a:extLst>
              <a:ext uri="{FF2B5EF4-FFF2-40B4-BE49-F238E27FC236}">
                <a16:creationId xmlns:a16="http://schemas.microsoft.com/office/drawing/2014/main" id="{3C683A98-56B1-1242-AD89-8C28FD602FDD}"/>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378758571"/>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9175D38D-0FBF-064F-B155-E857D393B4E4}"/>
              </a:ext>
            </a:extLst>
          </p:cNvPr>
          <p:cNvSpPr>
            <a:spLocks noGrp="1" noChangeArrowheads="1"/>
          </p:cNvSpPr>
          <p:nvPr>
            <p:ph type="title"/>
          </p:nvPr>
        </p:nvSpPr>
        <p:spPr>
          <a:xfrm>
            <a:off x="0" y="404664"/>
            <a:ext cx="9060358" cy="767902"/>
          </a:xfrm>
        </p:spPr>
        <p:txBody>
          <a:bodyPr/>
          <a:lstStyle/>
          <a:p>
            <a:r>
              <a:rPr lang="en-US" altLang="en-US" dirty="0">
                <a:ea typeface="ＭＳ Ｐゴシック" panose="020B0600070205080204" pitchFamily="34" charset="-128"/>
              </a:rPr>
              <a:t>I Like… (</a:t>
            </a:r>
            <a:r>
              <a:rPr lang="en-US" altLang="en-US" dirty="0">
                <a:solidFill>
                  <a:srgbClr val="66FFFF"/>
                </a:solidFill>
                <a:ea typeface="ＭＳ Ｐゴシック" panose="020B0600070205080204" pitchFamily="34" charset="-128"/>
                <a:cs typeface="+mn-cs"/>
              </a:rPr>
              <a:t>6962</a:t>
            </a:r>
            <a:r>
              <a:rPr lang="en-US" altLang="en-US" dirty="0">
                <a:ea typeface="ＭＳ Ｐゴシック" panose="020B0600070205080204" pitchFamily="34" charset="-128"/>
              </a:rPr>
              <a:t>)</a:t>
            </a:r>
          </a:p>
        </p:txBody>
      </p:sp>
      <p:pic>
        <p:nvPicPr>
          <p:cNvPr id="81922" name="Picture 1">
            <a:hlinkClick r:id="rId3"/>
            <a:extLst>
              <a:ext uri="{FF2B5EF4-FFF2-40B4-BE49-F238E27FC236}">
                <a16:creationId xmlns:a16="http://schemas.microsoft.com/office/drawing/2014/main" id="{EEBB49DA-CEE3-544F-A600-CBEB68CD72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5406" y="1293526"/>
            <a:ext cx="6453187"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B66D8F11-07F3-CD47-9EE5-B8D1EC19DEB6}"/>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922386884"/>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C435498F-D820-E24D-9D66-4ECDEF089E7D}"/>
              </a:ext>
            </a:extLst>
          </p:cNvPr>
          <p:cNvSpPr>
            <a:spLocks noGrp="1" noChangeArrowheads="1"/>
          </p:cNvSpPr>
          <p:nvPr>
            <p:ph type="title"/>
          </p:nvPr>
        </p:nvSpPr>
        <p:spPr>
          <a:xfrm>
            <a:off x="-180528" y="188913"/>
            <a:ext cx="9324528" cy="1066800"/>
          </a:xfrm>
        </p:spPr>
        <p:txBody>
          <a:bodyPr/>
          <a:lstStyle/>
          <a:p>
            <a:r>
              <a:rPr lang="en-US" altLang="en-US" dirty="0">
                <a:ea typeface="ＭＳ Ｐゴシック" panose="020B0600070205080204" pitchFamily="34" charset="-128"/>
              </a:rPr>
              <a:t> Incey Wincey Spider (</a:t>
            </a:r>
            <a:r>
              <a:rPr lang="en-US" altLang="en-US" dirty="0">
                <a:solidFill>
                  <a:srgbClr val="66FFFF"/>
                </a:solidFill>
                <a:ea typeface="ＭＳ Ｐゴシック" panose="020B0600070205080204" pitchFamily="34" charset="-128"/>
                <a:cs typeface="+mn-cs"/>
              </a:rPr>
              <a:t>8863</a:t>
            </a:r>
            <a:r>
              <a:rPr lang="en-US" altLang="en-US" dirty="0">
                <a:ea typeface="ＭＳ Ｐゴシック" panose="020B0600070205080204" pitchFamily="34" charset="-128"/>
              </a:rPr>
              <a:t>)</a:t>
            </a:r>
            <a:endParaRPr lang="en-US" altLang="en-US" sz="3200" dirty="0">
              <a:ea typeface="ＭＳ Ｐゴシック" panose="020B0600070205080204" pitchFamily="34" charset="-128"/>
            </a:endParaRPr>
          </a:p>
        </p:txBody>
      </p:sp>
      <p:pic>
        <p:nvPicPr>
          <p:cNvPr id="83970" name="Content Placeholder 5" descr="Incey.png">
            <a:extLst>
              <a:ext uri="{FF2B5EF4-FFF2-40B4-BE49-F238E27FC236}">
                <a16:creationId xmlns:a16="http://schemas.microsoft.com/office/drawing/2014/main" id="{1CAD1E5D-FD3D-554C-BC3C-B5842593A3D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546" r="-2382"/>
          <a:stretch>
            <a:fillRect/>
          </a:stretch>
        </p:blipFill>
        <p:spPr>
          <a:xfrm>
            <a:off x="1619250" y="1341438"/>
            <a:ext cx="6769100" cy="4741862"/>
          </a:xfrm>
        </p:spPr>
      </p:pic>
      <p:sp>
        <p:nvSpPr>
          <p:cNvPr id="4" name="Footer Placeholder 3">
            <a:extLst>
              <a:ext uri="{FF2B5EF4-FFF2-40B4-BE49-F238E27FC236}">
                <a16:creationId xmlns:a16="http://schemas.microsoft.com/office/drawing/2014/main" id="{85C5C6FA-B77F-3B45-9489-C8CD7EE82B66}"/>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284700944"/>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70969F3F-A417-FF48-87D6-8B41E23B4967}"/>
              </a:ext>
            </a:extLst>
          </p:cNvPr>
          <p:cNvSpPr>
            <a:spLocks noGrp="1" noChangeArrowheads="1"/>
          </p:cNvSpPr>
          <p:nvPr>
            <p:ph type="title"/>
          </p:nvPr>
        </p:nvSpPr>
        <p:spPr>
          <a:xfrm>
            <a:off x="0" y="115888"/>
            <a:ext cx="9060359" cy="1066800"/>
          </a:xfrm>
        </p:spPr>
        <p:txBody>
          <a:bodyPr/>
          <a:lstStyle/>
          <a:p>
            <a:r>
              <a:rPr lang="en-US" altLang="en-US" dirty="0">
                <a:ea typeface="ＭＳ Ｐゴシック" panose="020B0600070205080204" pitchFamily="34" charset="-128"/>
              </a:rPr>
              <a:t>Inside triangles (</a:t>
            </a:r>
            <a:r>
              <a:rPr lang="en-US" altLang="en-US" dirty="0">
                <a:solidFill>
                  <a:srgbClr val="66FFFF"/>
                </a:solidFill>
                <a:ea typeface="ＭＳ Ｐゴシック" panose="020B0600070205080204" pitchFamily="34" charset="-128"/>
                <a:cs typeface="+mn-cs"/>
              </a:rPr>
              <a:t>5648</a:t>
            </a:r>
            <a:r>
              <a:rPr lang="en-US" altLang="en-US" dirty="0">
                <a:ea typeface="ＭＳ Ｐゴシック" panose="020B0600070205080204" pitchFamily="34" charset="-128"/>
              </a:rPr>
              <a:t>)</a:t>
            </a:r>
          </a:p>
        </p:txBody>
      </p:sp>
      <p:sp>
        <p:nvSpPr>
          <p:cNvPr id="86018" name="Content Placeholder 2">
            <a:extLst>
              <a:ext uri="{FF2B5EF4-FFF2-40B4-BE49-F238E27FC236}">
                <a16:creationId xmlns:a16="http://schemas.microsoft.com/office/drawing/2014/main" id="{0211C5B0-45B1-5D4A-A2AB-791999896BD8}"/>
              </a:ext>
            </a:extLst>
          </p:cNvPr>
          <p:cNvSpPr>
            <a:spLocks noGrp="1" noChangeArrowheads="1"/>
          </p:cNvSpPr>
          <p:nvPr>
            <p:ph idx="1"/>
          </p:nvPr>
        </p:nvSpPr>
        <p:spPr>
          <a:xfrm>
            <a:off x="323528" y="1881200"/>
            <a:ext cx="5105896" cy="2175904"/>
          </a:xfrm>
        </p:spPr>
        <p:txBody>
          <a:bodyPr/>
          <a:lstStyle/>
          <a:p>
            <a:pPr marL="0" indent="0">
              <a:buFont typeface="Times" pitchFamily="2" charset="0"/>
              <a:buNone/>
            </a:pPr>
            <a:r>
              <a:rPr lang="en-US" altLang="en-US" sz="2800" dirty="0">
                <a:ea typeface="ＭＳ Ｐゴシック" panose="020B0600070205080204" pitchFamily="34" charset="-128"/>
              </a:rPr>
              <a:t>I have joined three dots to make a triangle which has one dot inside it.</a:t>
            </a:r>
          </a:p>
        </p:txBody>
      </p:sp>
      <p:pic>
        <p:nvPicPr>
          <p:cNvPr id="86019" name="Picture 3">
            <a:extLst>
              <a:ext uri="{FF2B5EF4-FFF2-40B4-BE49-F238E27FC236}">
                <a16:creationId xmlns:a16="http://schemas.microsoft.com/office/drawing/2014/main" id="{4586784A-EB65-7441-82CD-361BEB93DF5D}"/>
              </a:ext>
            </a:extLst>
          </p:cNvPr>
          <p:cNvPicPr>
            <a:picLocks noChangeAspect="1"/>
          </p:cNvPicPr>
          <p:nvPr/>
        </p:nvPicPr>
        <p:blipFill>
          <a:blip r:embed="rId2">
            <a:extLst>
              <a:ext uri="{28A0092B-C50C-407E-A947-70E740481C1C}">
                <a14:useLocalDpi xmlns:a14="http://schemas.microsoft.com/office/drawing/2010/main" val="0"/>
              </a:ext>
            </a:extLst>
          </a:blip>
          <a:srcRect t="18184" r="71793" b="21448"/>
          <a:stretch>
            <a:fillRect/>
          </a:stretch>
        </p:blipFill>
        <p:spPr bwMode="auto">
          <a:xfrm>
            <a:off x="5797001" y="1556792"/>
            <a:ext cx="25781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704E35C3-64A5-F245-A01D-6A97FBB45161}"/>
              </a:ext>
            </a:extLst>
          </p:cNvPr>
          <p:cNvSpPr>
            <a:spLocks noGrp="1"/>
          </p:cNvSpPr>
          <p:nvPr>
            <p:ph type="ftr" sz="quarter" idx="3"/>
          </p:nvPr>
        </p:nvSpPr>
        <p:spPr>
          <a:xfrm>
            <a:off x="1475656" y="6237312"/>
            <a:ext cx="7584703" cy="456076"/>
          </a:xfrm>
        </p:spPr>
        <p:txBody>
          <a:bodyPr/>
          <a:lstStyle/>
          <a:p>
            <a:pPr algn="r"/>
            <a:r>
              <a:rPr lang="en-GB" dirty="0"/>
              <a:t>nrich.maths.org</a:t>
            </a:r>
          </a:p>
        </p:txBody>
      </p:sp>
      <p:sp>
        <p:nvSpPr>
          <p:cNvPr id="2" name="TextBox 1">
            <a:extLst>
              <a:ext uri="{FF2B5EF4-FFF2-40B4-BE49-F238E27FC236}">
                <a16:creationId xmlns:a16="http://schemas.microsoft.com/office/drawing/2014/main" id="{8FABFDC4-CA72-264B-8413-53CAE57A02BD}"/>
              </a:ext>
            </a:extLst>
          </p:cNvPr>
          <p:cNvSpPr txBox="1"/>
          <p:nvPr/>
        </p:nvSpPr>
        <p:spPr>
          <a:xfrm>
            <a:off x="323528" y="4381512"/>
            <a:ext cx="8496944" cy="1754326"/>
          </a:xfrm>
          <a:prstGeom prst="rect">
            <a:avLst/>
          </a:prstGeom>
          <a:noFill/>
        </p:spPr>
        <p:txBody>
          <a:bodyPr wrap="square" rtlCol="0">
            <a:spAutoFit/>
          </a:bodyPr>
          <a:lstStyle/>
          <a:p>
            <a:pPr marL="0" indent="0">
              <a:buFont typeface="Times" pitchFamily="2" charset="0"/>
              <a:buNone/>
            </a:pPr>
            <a:r>
              <a:rPr lang="en-US" altLang="en-US" sz="2800" u="none" dirty="0"/>
              <a:t>How many different triangles with one dot in the middle can you draw?</a:t>
            </a:r>
          </a:p>
          <a:p>
            <a:pPr marL="0" indent="0">
              <a:buFont typeface="Times" pitchFamily="2" charset="0"/>
              <a:buNone/>
            </a:pPr>
            <a:r>
              <a:rPr lang="en-US" altLang="en-US" sz="2800" u="none" dirty="0"/>
              <a:t>How do you know you’ve found them all?</a:t>
            </a:r>
          </a:p>
          <a:p>
            <a:endParaRPr lang="en-US" dirty="0"/>
          </a:p>
        </p:txBody>
      </p:sp>
    </p:spTree>
    <p:extLst>
      <p:ext uri="{BB962C8B-B14F-4D97-AF65-F5344CB8AC3E}">
        <p14:creationId xmlns:p14="http://schemas.microsoft.com/office/powerpoint/2010/main" val="90411857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F6EE0BFD-AD3E-9142-B1D5-ABE5E4CA4403}"/>
              </a:ext>
            </a:extLst>
          </p:cNvPr>
          <p:cNvSpPr>
            <a:spLocks noGrp="1" noChangeArrowheads="1"/>
          </p:cNvSpPr>
          <p:nvPr>
            <p:ph type="title"/>
          </p:nvPr>
        </p:nvSpPr>
        <p:spPr>
          <a:xfrm>
            <a:off x="90447" y="535974"/>
            <a:ext cx="8952854" cy="767902"/>
          </a:xfrm>
        </p:spPr>
        <p:txBody>
          <a:bodyPr/>
          <a:lstStyle/>
          <a:p>
            <a:r>
              <a:rPr lang="en-US" altLang="en-US" dirty="0">
                <a:ea typeface="ＭＳ Ｐゴシック" panose="020B0600070205080204" pitchFamily="34" charset="-128"/>
              </a:rPr>
              <a:t>Jig Shapes (</a:t>
            </a:r>
            <a:r>
              <a:rPr lang="en-US" altLang="en-US" dirty="0">
                <a:solidFill>
                  <a:srgbClr val="66FFFF"/>
                </a:solidFill>
                <a:ea typeface="ＭＳ Ｐゴシック" panose="020B0600070205080204" pitchFamily="34" charset="-128"/>
                <a:cs typeface="+mn-cs"/>
              </a:rPr>
              <a:t>6886</a:t>
            </a:r>
            <a:r>
              <a:rPr lang="en-US" altLang="en-US" dirty="0">
                <a:ea typeface="ＭＳ Ｐゴシック" panose="020B0600070205080204" pitchFamily="34" charset="-128"/>
              </a:rPr>
              <a:t>)</a:t>
            </a:r>
          </a:p>
        </p:txBody>
      </p:sp>
      <p:sp>
        <p:nvSpPr>
          <p:cNvPr id="87042" name="Content Placeholder 2">
            <a:extLst>
              <a:ext uri="{FF2B5EF4-FFF2-40B4-BE49-F238E27FC236}">
                <a16:creationId xmlns:a16="http://schemas.microsoft.com/office/drawing/2014/main" id="{184639DE-658B-9645-8CB2-B0EE46184A1D}"/>
              </a:ext>
            </a:extLst>
          </p:cNvPr>
          <p:cNvSpPr>
            <a:spLocks noGrp="1" noChangeArrowheads="1"/>
          </p:cNvSpPr>
          <p:nvPr>
            <p:ph idx="1"/>
          </p:nvPr>
        </p:nvSpPr>
        <p:spPr>
          <a:xfrm>
            <a:off x="251520" y="1905562"/>
            <a:ext cx="8496944" cy="3730064"/>
          </a:xfrm>
        </p:spPr>
        <p:txBody>
          <a:bodyPr/>
          <a:lstStyle/>
          <a:p>
            <a:endParaRPr lang="en-US" altLang="en-US" sz="1800" dirty="0">
              <a:ea typeface="ＭＳ Ｐゴシック" panose="020B0600070205080204" pitchFamily="34" charset="-128"/>
            </a:endParaRPr>
          </a:p>
          <a:p>
            <a:pPr>
              <a:buFont typeface="Times" pitchFamily="2" charset="0"/>
              <a:buNone/>
            </a:pPr>
            <a:br>
              <a:rPr lang="en-US" altLang="en-US" sz="1800" dirty="0">
                <a:ea typeface="ＭＳ Ｐゴシック" panose="020B0600070205080204" pitchFamily="34" charset="-128"/>
              </a:rPr>
            </a:br>
            <a:br>
              <a:rPr lang="en-US" altLang="en-US" sz="1800" dirty="0">
                <a:ea typeface="ＭＳ Ｐゴシック" panose="020B0600070205080204" pitchFamily="34" charset="-128"/>
              </a:rPr>
            </a:br>
            <a:endParaRPr lang="en-US" altLang="en-US" sz="1800" dirty="0">
              <a:ea typeface="ＭＳ Ｐゴシック" panose="020B0600070205080204" pitchFamily="34" charset="-128"/>
            </a:endParaRPr>
          </a:p>
          <a:p>
            <a:pPr>
              <a:buFont typeface="Times" pitchFamily="2" charset="0"/>
              <a:buNone/>
            </a:pPr>
            <a:endParaRPr lang="en-US" altLang="en-US" sz="1800" dirty="0">
              <a:ea typeface="ＭＳ Ｐゴシック" panose="020B0600070205080204" pitchFamily="34" charset="-128"/>
            </a:endParaRPr>
          </a:p>
          <a:p>
            <a:pPr>
              <a:buFont typeface="Times" pitchFamily="2" charset="0"/>
              <a:buNone/>
            </a:pPr>
            <a:endParaRPr lang="en-US" altLang="en-US" sz="1800" dirty="0">
              <a:ea typeface="ＭＳ Ｐゴシック" panose="020B0600070205080204" pitchFamily="34" charset="-128"/>
            </a:endParaRPr>
          </a:p>
          <a:p>
            <a:pPr>
              <a:buFont typeface="Times" pitchFamily="2" charset="0"/>
              <a:buNone/>
            </a:pPr>
            <a:endParaRPr lang="en-US" altLang="en-US" sz="1800" dirty="0">
              <a:ea typeface="ＭＳ Ｐゴシック" panose="020B0600070205080204" pitchFamily="34" charset="-128"/>
            </a:endParaRPr>
          </a:p>
          <a:p>
            <a:pPr>
              <a:buFont typeface="Times" pitchFamily="2" charset="0"/>
              <a:buNone/>
            </a:pPr>
            <a:endParaRPr lang="en-US" altLang="en-US" sz="1800" dirty="0">
              <a:ea typeface="ＭＳ Ｐゴシック" panose="020B0600070205080204" pitchFamily="34" charset="-128"/>
            </a:endParaRPr>
          </a:p>
          <a:p>
            <a:pPr>
              <a:buFont typeface="Times" pitchFamily="2" charset="0"/>
              <a:buNone/>
            </a:pPr>
            <a:r>
              <a:rPr lang="en-US" altLang="en-US" sz="2600" dirty="0">
                <a:ea typeface="ＭＳ Ｐゴシック" panose="020B0600070205080204" pitchFamily="34" charset="-128"/>
              </a:rPr>
              <a:t>		</a:t>
            </a:r>
            <a:r>
              <a:rPr lang="en-US" altLang="en-US" sz="2800" dirty="0">
                <a:ea typeface="ＭＳ Ｐゴシック" panose="020B0600070205080204" pitchFamily="34" charset="-128"/>
              </a:rPr>
              <a:t>Share all the cards out amongst the group.</a:t>
            </a:r>
          </a:p>
          <a:p>
            <a:pPr>
              <a:buFont typeface="Times" pitchFamily="2" charset="0"/>
              <a:buNone/>
            </a:pPr>
            <a:endParaRPr lang="en-US" altLang="en-US" sz="1800" dirty="0">
              <a:ea typeface="ＭＳ Ｐゴシック" panose="020B0600070205080204" pitchFamily="34" charset="-128"/>
            </a:endParaRPr>
          </a:p>
        </p:txBody>
      </p:sp>
      <p:pic>
        <p:nvPicPr>
          <p:cNvPr id="87043" name="Picture 3" descr="6886.png">
            <a:extLst>
              <a:ext uri="{FF2B5EF4-FFF2-40B4-BE49-F238E27FC236}">
                <a16:creationId xmlns:a16="http://schemas.microsoft.com/office/drawing/2014/main" id="{1C83DD14-5EEB-4944-8519-24E0FD77A8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844675"/>
            <a:ext cx="27019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4315A050-CE20-4341-BE2E-407D50DA9BA9}"/>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989444632"/>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5452F7A2-0ADC-564E-A78F-2496D348D64C}"/>
              </a:ext>
            </a:extLst>
          </p:cNvPr>
          <p:cNvSpPr>
            <a:spLocks noGrp="1" noChangeArrowheads="1"/>
          </p:cNvSpPr>
          <p:nvPr>
            <p:ph type="title"/>
          </p:nvPr>
        </p:nvSpPr>
        <p:spPr>
          <a:xfrm>
            <a:off x="1" y="267965"/>
            <a:ext cx="9060358" cy="767902"/>
          </a:xfrm>
        </p:spPr>
        <p:txBody>
          <a:bodyPr/>
          <a:lstStyle/>
          <a:p>
            <a:r>
              <a:rPr lang="en-US" altLang="en-US" dirty="0">
                <a:ea typeface="ＭＳ Ｐゴシック" panose="020B0600070205080204" pitchFamily="34" charset="-128"/>
              </a:rPr>
              <a:t>Ken Ken Puzzles</a:t>
            </a:r>
          </a:p>
        </p:txBody>
      </p:sp>
      <p:pic>
        <p:nvPicPr>
          <p:cNvPr id="89090" name="Picture 8">
            <a:extLst>
              <a:ext uri="{FF2B5EF4-FFF2-40B4-BE49-F238E27FC236}">
                <a16:creationId xmlns:a16="http://schemas.microsoft.com/office/drawing/2014/main" id="{8E9532EC-DE5F-F14F-8782-76003FE014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21465"/>
            <a:ext cx="3816350"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87FFEA8-B26E-A842-A90D-47C31A14B1F2}"/>
              </a:ext>
            </a:extLst>
          </p:cNvPr>
          <p:cNvSpPr txBox="1">
            <a:spLocks noChangeArrowheads="1"/>
          </p:cNvSpPr>
          <p:nvPr/>
        </p:nvSpPr>
        <p:spPr bwMode="auto">
          <a:xfrm>
            <a:off x="4787902" y="2174554"/>
            <a:ext cx="403225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500" u="none" dirty="0">
                <a:solidFill>
                  <a:schemeClr val="bg1"/>
                </a:solidFill>
              </a:rPr>
              <a:t>What do you think?</a:t>
            </a:r>
          </a:p>
          <a:p>
            <a:pPr eaLnBrk="1" hangingPunct="1">
              <a:spcBef>
                <a:spcPct val="0"/>
              </a:spcBef>
              <a:buFontTx/>
              <a:buNone/>
            </a:pPr>
            <a:endParaRPr lang="en-US" altLang="en-US" sz="2500" u="none" dirty="0">
              <a:solidFill>
                <a:schemeClr val="bg1"/>
              </a:solidFill>
            </a:endParaRPr>
          </a:p>
          <a:p>
            <a:pPr eaLnBrk="1" hangingPunct="1">
              <a:spcBef>
                <a:spcPct val="0"/>
              </a:spcBef>
              <a:buFontTx/>
              <a:buNone/>
            </a:pPr>
            <a:r>
              <a:rPr lang="en-US" altLang="en-US" sz="2500" u="none" dirty="0">
                <a:solidFill>
                  <a:schemeClr val="bg1"/>
                </a:solidFill>
              </a:rPr>
              <a:t>What could you guess?</a:t>
            </a:r>
          </a:p>
          <a:p>
            <a:pPr eaLnBrk="1" hangingPunct="1">
              <a:spcBef>
                <a:spcPct val="0"/>
              </a:spcBef>
              <a:buFontTx/>
              <a:buNone/>
            </a:pPr>
            <a:endParaRPr lang="en-US" altLang="en-US" sz="2500" u="none" dirty="0">
              <a:solidFill>
                <a:schemeClr val="bg1"/>
              </a:solidFill>
            </a:endParaRPr>
          </a:p>
          <a:p>
            <a:pPr eaLnBrk="1" hangingPunct="1">
              <a:spcBef>
                <a:spcPct val="0"/>
              </a:spcBef>
              <a:buFontTx/>
              <a:buNone/>
            </a:pPr>
            <a:r>
              <a:rPr lang="en-US" altLang="en-US" sz="2500" u="none" dirty="0">
                <a:solidFill>
                  <a:schemeClr val="bg1"/>
                </a:solidFill>
              </a:rPr>
              <a:t>What questions would you like to ask?</a:t>
            </a:r>
          </a:p>
        </p:txBody>
      </p:sp>
      <p:sp>
        <p:nvSpPr>
          <p:cNvPr id="5" name="Footer Placeholder 3">
            <a:extLst>
              <a:ext uri="{FF2B5EF4-FFF2-40B4-BE49-F238E27FC236}">
                <a16:creationId xmlns:a16="http://schemas.microsoft.com/office/drawing/2014/main" id="{47AA9E82-9662-774A-AD64-F7FE56083D6B}"/>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4197414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1F99F088-73A4-BF47-B03B-EBAF9E8CA07B}"/>
              </a:ext>
            </a:extLst>
          </p:cNvPr>
          <p:cNvSpPr>
            <a:spLocks noGrp="1" noChangeArrowheads="1"/>
          </p:cNvSpPr>
          <p:nvPr>
            <p:ph type="title"/>
          </p:nvPr>
        </p:nvSpPr>
        <p:spPr>
          <a:xfrm>
            <a:off x="0" y="188913"/>
            <a:ext cx="9144000" cy="1066800"/>
          </a:xfrm>
        </p:spPr>
        <p:txBody>
          <a:bodyPr/>
          <a:lstStyle/>
          <a:p>
            <a:r>
              <a:rPr lang="en-US" altLang="en-US" dirty="0">
                <a:ea typeface="ＭＳ Ｐゴシック" panose="020B0600070205080204" pitchFamily="34" charset="-128"/>
              </a:rPr>
              <a:t>Andy’s Marbles (</a:t>
            </a:r>
            <a:r>
              <a:rPr lang="en-US" altLang="en-US" dirty="0">
                <a:solidFill>
                  <a:srgbClr val="66FFFF"/>
                </a:solidFill>
                <a:ea typeface="ＭＳ Ｐゴシック" panose="020B0600070205080204" pitchFamily="34" charset="-128"/>
                <a:cs typeface="+mn-cs"/>
              </a:rPr>
              <a:t>2421</a:t>
            </a:r>
            <a:r>
              <a:rPr lang="en-US" altLang="en-US" dirty="0">
                <a:ea typeface="ＭＳ Ｐゴシック" panose="020B0600070205080204" pitchFamily="34" charset="-128"/>
              </a:rPr>
              <a:t>)</a:t>
            </a:r>
          </a:p>
        </p:txBody>
      </p:sp>
      <p:sp>
        <p:nvSpPr>
          <p:cNvPr id="25602" name="Content Placeholder 2">
            <a:extLst>
              <a:ext uri="{FF2B5EF4-FFF2-40B4-BE49-F238E27FC236}">
                <a16:creationId xmlns:a16="http://schemas.microsoft.com/office/drawing/2014/main" id="{2A114BEB-C761-0C40-B4FD-3BCF70C9F9B1}"/>
              </a:ext>
            </a:extLst>
          </p:cNvPr>
          <p:cNvSpPr>
            <a:spLocks noGrp="1" noChangeArrowheads="1"/>
          </p:cNvSpPr>
          <p:nvPr>
            <p:ph idx="1"/>
          </p:nvPr>
        </p:nvSpPr>
        <p:spPr/>
        <p:txBody>
          <a:bodyPr/>
          <a:lstStyle/>
          <a:p>
            <a:pPr marL="0" indent="0">
              <a:buFont typeface="Times" pitchFamily="2" charset="0"/>
              <a:buNone/>
            </a:pPr>
            <a:endParaRPr lang="en-US" altLang="en-US" dirty="0">
              <a:ea typeface="ＭＳ Ｐゴシック" panose="020B0600070205080204" pitchFamily="34" charset="-128"/>
            </a:endParaRPr>
          </a:p>
          <a:p>
            <a:pPr marL="0" indent="0">
              <a:buFont typeface="Times" pitchFamily="2" charset="0"/>
              <a:buNone/>
            </a:pPr>
            <a:endParaRPr lang="en-US" altLang="en-US" dirty="0">
              <a:ea typeface="ＭＳ Ｐゴシック" panose="020B0600070205080204" pitchFamily="34" charset="-128"/>
            </a:endParaRPr>
          </a:p>
        </p:txBody>
      </p:sp>
      <p:pic>
        <p:nvPicPr>
          <p:cNvPr id="25603" name="Picture 2">
            <a:extLst>
              <a:ext uri="{FF2B5EF4-FFF2-40B4-BE49-F238E27FC236}">
                <a16:creationId xmlns:a16="http://schemas.microsoft.com/office/drawing/2014/main" id="{BC68929C-5F81-8846-99CB-78BBDABA88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7656" y="1255713"/>
            <a:ext cx="360045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3">
            <a:extLst>
              <a:ext uri="{FF2B5EF4-FFF2-40B4-BE49-F238E27FC236}">
                <a16:creationId xmlns:a16="http://schemas.microsoft.com/office/drawing/2014/main" id="{22334FD9-2E4F-124F-9AAF-87151D5CC418}"/>
              </a:ext>
            </a:extLst>
          </p:cNvPr>
          <p:cNvSpPr>
            <a:spLocks noChangeArrowheads="1"/>
          </p:cNvSpPr>
          <p:nvPr/>
        </p:nvSpPr>
        <p:spPr bwMode="auto">
          <a:xfrm>
            <a:off x="395536" y="3705538"/>
            <a:ext cx="84185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u="none" dirty="0">
                <a:solidFill>
                  <a:schemeClr val="bg1"/>
                </a:solidFill>
              </a:rPr>
              <a:t>Andy and his friend Sam were walking along the road together. Andy had a big bag of marbles.</a:t>
            </a:r>
          </a:p>
          <a:p>
            <a:pPr eaLnBrk="1" hangingPunct="1">
              <a:spcBef>
                <a:spcPct val="0"/>
              </a:spcBef>
              <a:buFontTx/>
              <a:buNone/>
            </a:pPr>
            <a:r>
              <a:rPr lang="en-US" altLang="en-US" sz="2800" u="none" dirty="0">
                <a:solidFill>
                  <a:schemeClr val="bg1"/>
                </a:solidFill>
              </a:rPr>
              <a:t>Unfortunately the bottom of the bag split and all the marbles spilled out. Poor Andy!</a:t>
            </a:r>
          </a:p>
        </p:txBody>
      </p:sp>
      <p:sp>
        <p:nvSpPr>
          <p:cNvPr id="6" name="Footer Placeholder 3">
            <a:extLst>
              <a:ext uri="{FF2B5EF4-FFF2-40B4-BE49-F238E27FC236}">
                <a16:creationId xmlns:a16="http://schemas.microsoft.com/office/drawing/2014/main" id="{20E1165B-B4DE-3D42-B465-485FFC063D31}"/>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929557819"/>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1F1E92EB-39A0-7C43-8BDE-324D078BA18C}"/>
              </a:ext>
            </a:extLst>
          </p:cNvPr>
          <p:cNvSpPr>
            <a:spLocks noGrp="1" noChangeArrowheads="1"/>
          </p:cNvSpPr>
          <p:nvPr>
            <p:ph type="title"/>
          </p:nvPr>
        </p:nvSpPr>
        <p:spPr>
          <a:xfrm>
            <a:off x="0" y="404813"/>
            <a:ext cx="9144000" cy="1066800"/>
          </a:xfrm>
        </p:spPr>
        <p:txBody>
          <a:bodyPr/>
          <a:lstStyle/>
          <a:p>
            <a:r>
              <a:rPr lang="en-US" altLang="en-US" dirty="0">
                <a:ea typeface="ＭＳ Ｐゴシック" panose="020B0600070205080204" pitchFamily="34" charset="-128"/>
              </a:rPr>
              <a:t>www.kenkenpuzzle.com</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pic>
        <p:nvPicPr>
          <p:cNvPr id="91138" name="Picture 3">
            <a:extLst>
              <a:ext uri="{FF2B5EF4-FFF2-40B4-BE49-F238E27FC236}">
                <a16:creationId xmlns:a16="http://schemas.microsoft.com/office/drawing/2014/main" id="{D00C3FA3-C2CA-0940-BEBE-86E46F6FB6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6313" y="1125538"/>
            <a:ext cx="705167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8B176134-65B5-014E-A894-DA96F4F12745}"/>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996069695"/>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Content Placeholder 3" descr="blank Ken Ken.JPG">
            <a:hlinkClick r:id="rId3" action="ppaction://hlinkfile"/>
            <a:extLst>
              <a:ext uri="{FF2B5EF4-FFF2-40B4-BE49-F238E27FC236}">
                <a16:creationId xmlns:a16="http://schemas.microsoft.com/office/drawing/2014/main" id="{FCF43E5D-F1F2-F64F-89C8-217C5DBA70E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17323" t="19032" r="3317"/>
          <a:stretch>
            <a:fillRect/>
          </a:stretch>
        </p:blipFill>
        <p:spPr>
          <a:xfrm rot="16200000">
            <a:off x="1774031" y="1158082"/>
            <a:ext cx="5356225" cy="4081462"/>
          </a:xfrm>
        </p:spPr>
      </p:pic>
      <p:sp>
        <p:nvSpPr>
          <p:cNvPr id="3" name="Footer Placeholder 3">
            <a:extLst>
              <a:ext uri="{FF2B5EF4-FFF2-40B4-BE49-F238E27FC236}">
                <a16:creationId xmlns:a16="http://schemas.microsoft.com/office/drawing/2014/main" id="{00B59EEF-F542-954D-A9EE-3D705128E0F7}"/>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204714102"/>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a:extLst>
              <a:ext uri="{FF2B5EF4-FFF2-40B4-BE49-F238E27FC236}">
                <a16:creationId xmlns:a16="http://schemas.microsoft.com/office/drawing/2014/main" id="{24660A52-F18B-3442-AAA5-5B6B9961EB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706438"/>
            <a:ext cx="6567487"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3">
            <a:extLst>
              <a:ext uri="{FF2B5EF4-FFF2-40B4-BE49-F238E27FC236}">
                <a16:creationId xmlns:a16="http://schemas.microsoft.com/office/drawing/2014/main" id="{AC0B50B9-816F-DD4C-A0E7-C6675DBDA3CD}"/>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265596041"/>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A0CEF395-689B-D040-A1B5-C0B28D09722F}"/>
              </a:ext>
            </a:extLst>
          </p:cNvPr>
          <p:cNvSpPr>
            <a:spLocks noGrp="1" noChangeArrowheads="1"/>
          </p:cNvSpPr>
          <p:nvPr>
            <p:ph type="title"/>
          </p:nvPr>
        </p:nvSpPr>
        <p:spPr>
          <a:xfrm>
            <a:off x="131763" y="273968"/>
            <a:ext cx="8760717" cy="1066800"/>
          </a:xfrm>
        </p:spPr>
        <p:txBody>
          <a:bodyPr/>
          <a:lstStyle/>
          <a:p>
            <a:r>
              <a:rPr lang="en-US" altLang="en-US" dirty="0">
                <a:ea typeface="ＭＳ Ｐゴシック" panose="020B0600070205080204" pitchFamily="34" charset="-128"/>
              </a:rPr>
              <a:t>Lots of Lollies (</a:t>
            </a:r>
            <a:r>
              <a:rPr lang="en-US" altLang="en-US" dirty="0">
                <a:solidFill>
                  <a:srgbClr val="66FFFF"/>
                </a:solidFill>
                <a:ea typeface="ＭＳ Ｐゴシック" panose="020B0600070205080204" pitchFamily="34" charset="-128"/>
                <a:cs typeface="+mn-cs"/>
              </a:rPr>
              <a:t>2360</a:t>
            </a:r>
            <a:r>
              <a:rPr lang="en-US" altLang="en-US" dirty="0">
                <a:ea typeface="ＭＳ Ｐゴシック" panose="020B0600070205080204" pitchFamily="34" charset="-128"/>
              </a:rPr>
              <a:t>)</a:t>
            </a:r>
          </a:p>
        </p:txBody>
      </p:sp>
      <p:sp>
        <p:nvSpPr>
          <p:cNvPr id="96258" name="Content Placeholder 2">
            <a:extLst>
              <a:ext uri="{FF2B5EF4-FFF2-40B4-BE49-F238E27FC236}">
                <a16:creationId xmlns:a16="http://schemas.microsoft.com/office/drawing/2014/main" id="{481F9E80-D7BE-1943-9F90-B973FC273C16}"/>
              </a:ext>
            </a:extLst>
          </p:cNvPr>
          <p:cNvSpPr>
            <a:spLocks noGrp="1" noChangeArrowheads="1"/>
          </p:cNvSpPr>
          <p:nvPr>
            <p:ph idx="1"/>
          </p:nvPr>
        </p:nvSpPr>
        <p:spPr>
          <a:xfrm>
            <a:off x="111583" y="1340768"/>
            <a:ext cx="8760717" cy="4802088"/>
          </a:xfrm>
        </p:spPr>
        <p:txBody>
          <a:bodyPr/>
          <a:lstStyle/>
          <a:p>
            <a:pPr indent="0">
              <a:buFont typeface="Times" pitchFamily="2" charset="0"/>
              <a:buNone/>
            </a:pPr>
            <a:r>
              <a:rPr lang="en-US" altLang="en-US" sz="2400" dirty="0">
                <a:ea typeface="ＭＳ Ｐゴシック" panose="020B0600070205080204" pitchFamily="34" charset="-128"/>
              </a:rPr>
              <a:t>Frances and Rishi were given a bag of lollies.</a:t>
            </a:r>
          </a:p>
          <a:p>
            <a:pPr indent="0">
              <a:buFont typeface="Times" pitchFamily="2" charset="0"/>
              <a:buNone/>
            </a:pPr>
            <a:endParaRPr lang="en-US" altLang="en-US" sz="1000" dirty="0">
              <a:ea typeface="ＭＳ Ｐゴシック" panose="020B0600070205080204" pitchFamily="34" charset="-128"/>
            </a:endParaRPr>
          </a:p>
          <a:p>
            <a:pPr indent="0">
              <a:buFont typeface="Times" pitchFamily="2" charset="0"/>
              <a:buNone/>
            </a:pPr>
            <a:r>
              <a:rPr lang="en-US" altLang="en-US" sz="2400" dirty="0">
                <a:ea typeface="ＭＳ Ｐゴシック" panose="020B0600070205080204" pitchFamily="34" charset="-128"/>
              </a:rPr>
              <a:t>They shared them out evenly and had one left over.</a:t>
            </a:r>
          </a:p>
          <a:p>
            <a:pPr indent="0">
              <a:buFont typeface="Times" pitchFamily="2" charset="0"/>
              <a:buNone/>
            </a:pPr>
            <a:endParaRPr lang="en-US" altLang="en-US" sz="1000" dirty="0">
              <a:ea typeface="ＭＳ Ｐゴシック" panose="020B0600070205080204" pitchFamily="34" charset="-128"/>
            </a:endParaRPr>
          </a:p>
          <a:p>
            <a:pPr indent="0">
              <a:buFont typeface="Times" pitchFamily="2" charset="0"/>
              <a:buNone/>
            </a:pPr>
            <a:r>
              <a:rPr lang="en-US" altLang="en-US" sz="2400" dirty="0">
                <a:ea typeface="ＭＳ Ｐゴシック" panose="020B0600070205080204" pitchFamily="34" charset="-128"/>
              </a:rPr>
              <a:t>Just as they had finished sharing them their friends Kishan, Hayley and Paul came along. They wanted some lollies too, so the children shared them out again between all of them.</a:t>
            </a:r>
          </a:p>
          <a:p>
            <a:pPr indent="0">
              <a:buFont typeface="Times" pitchFamily="2" charset="0"/>
              <a:buNone/>
            </a:pPr>
            <a:r>
              <a:rPr lang="en-US" altLang="en-US" sz="2400" dirty="0">
                <a:ea typeface="ＭＳ Ｐゴシック" panose="020B0600070205080204" pitchFamily="34" charset="-128"/>
              </a:rPr>
              <a:t>This time they had two lollies left over.</a:t>
            </a:r>
          </a:p>
          <a:p>
            <a:pPr indent="0">
              <a:buFont typeface="Times" pitchFamily="2" charset="0"/>
              <a:buNone/>
            </a:pPr>
            <a:endParaRPr lang="en-US" altLang="en-US" sz="1000" dirty="0">
              <a:ea typeface="ＭＳ Ｐゴシック" panose="020B0600070205080204" pitchFamily="34" charset="-128"/>
            </a:endParaRPr>
          </a:p>
          <a:p>
            <a:pPr indent="0">
              <a:buFont typeface="Times" pitchFamily="2" charset="0"/>
              <a:buNone/>
            </a:pPr>
            <a:r>
              <a:rPr lang="en-US" altLang="en-US" sz="2400" dirty="0">
                <a:ea typeface="ＭＳ Ｐゴシック" panose="020B0600070205080204" pitchFamily="34" charset="-128"/>
              </a:rPr>
              <a:t>How many lollies could there have been in the bag?</a:t>
            </a:r>
          </a:p>
          <a:p>
            <a:pPr indent="0">
              <a:buFont typeface="Times" pitchFamily="2" charset="0"/>
              <a:buNone/>
            </a:pPr>
            <a:endParaRPr lang="en-US" altLang="en-US" dirty="0">
              <a:ea typeface="ＭＳ Ｐゴシック" panose="020B0600070205080204" pitchFamily="34" charset="-128"/>
            </a:endParaRPr>
          </a:p>
          <a:p>
            <a:pPr>
              <a:buFont typeface="Times" pitchFamily="2" charset="0"/>
              <a:buNone/>
            </a:pPr>
            <a:endParaRPr lang="en-US" altLang="en-US" dirty="0">
              <a:ea typeface="ＭＳ Ｐゴシック" panose="020B0600070205080204" pitchFamily="34" charset="-128"/>
            </a:endParaRPr>
          </a:p>
        </p:txBody>
      </p:sp>
      <p:sp>
        <p:nvSpPr>
          <p:cNvPr id="5" name="Footer Placeholder 3">
            <a:extLst>
              <a:ext uri="{FF2B5EF4-FFF2-40B4-BE49-F238E27FC236}">
                <a16:creationId xmlns:a16="http://schemas.microsoft.com/office/drawing/2014/main" id="{2130D2C4-0B31-CE41-932C-903BC2FE549E}"/>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266562292"/>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C0BCE5BA-9619-084B-B866-724D19263660}"/>
              </a:ext>
            </a:extLst>
          </p:cNvPr>
          <p:cNvSpPr>
            <a:spLocks noGrp="1" noChangeArrowheads="1"/>
          </p:cNvSpPr>
          <p:nvPr>
            <p:ph type="title"/>
          </p:nvPr>
        </p:nvSpPr>
        <p:spPr>
          <a:xfrm>
            <a:off x="1547813" y="115888"/>
            <a:ext cx="5867400" cy="1066800"/>
          </a:xfrm>
        </p:spPr>
        <p:txBody>
          <a:bodyPr/>
          <a:lstStyle/>
          <a:p>
            <a:r>
              <a:rPr lang="en-US" altLang="en-US" dirty="0">
                <a:ea typeface="ＭＳ Ｐゴシック" panose="020B0600070205080204" pitchFamily="34" charset="-128"/>
              </a:rPr>
              <a:t>Magic Vs (</a:t>
            </a:r>
            <a:r>
              <a:rPr lang="en-US" altLang="en-US" dirty="0">
                <a:solidFill>
                  <a:srgbClr val="66FFFF"/>
                </a:solidFill>
                <a:ea typeface="ＭＳ Ｐゴシック" panose="020B0600070205080204" pitchFamily="34" charset="-128"/>
                <a:cs typeface="+mn-cs"/>
              </a:rPr>
              <a:t>6274</a:t>
            </a:r>
            <a:r>
              <a:rPr lang="en-US" altLang="en-US" dirty="0">
                <a:ea typeface="ＭＳ Ｐゴシック" panose="020B0600070205080204" pitchFamily="34" charset="-128"/>
              </a:rPr>
              <a:t>)</a:t>
            </a:r>
          </a:p>
        </p:txBody>
      </p:sp>
      <p:sp>
        <p:nvSpPr>
          <p:cNvPr id="98306" name="TextBox 7">
            <a:extLst>
              <a:ext uri="{FF2B5EF4-FFF2-40B4-BE49-F238E27FC236}">
                <a16:creationId xmlns:a16="http://schemas.microsoft.com/office/drawing/2014/main" id="{9AAFB2CE-4AB5-0146-B72A-222EA6666988}"/>
              </a:ext>
            </a:extLst>
          </p:cNvPr>
          <p:cNvSpPr txBox="1">
            <a:spLocks noChangeArrowheads="1"/>
          </p:cNvSpPr>
          <p:nvPr/>
        </p:nvSpPr>
        <p:spPr bwMode="auto">
          <a:xfrm>
            <a:off x="179388" y="1196975"/>
            <a:ext cx="8569325"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Clr>
                <a:schemeClr val="bg1"/>
              </a:buClr>
              <a:buFontTx/>
              <a:buAutoNum type="arabicPeriod"/>
            </a:pPr>
            <a:r>
              <a:rPr lang="en-US" altLang="en-US" u="none" dirty="0">
                <a:solidFill>
                  <a:schemeClr val="bg1"/>
                </a:solidFill>
              </a:rPr>
              <a:t>Place each of the numbers 1-5 in the V shape so that the arms of the V have the same total. </a:t>
            </a:r>
          </a:p>
          <a:p>
            <a:pPr eaLnBrk="1" hangingPunct="1">
              <a:spcBef>
                <a:spcPct val="0"/>
              </a:spcBef>
              <a:buClr>
                <a:schemeClr val="bg1"/>
              </a:buClr>
              <a:buFontTx/>
              <a:buAutoNum type="arabicPeriod"/>
            </a:pPr>
            <a:endParaRPr lang="en-US" altLang="en-US" u="none" dirty="0">
              <a:solidFill>
                <a:schemeClr val="bg1"/>
              </a:solidFill>
            </a:endParaRPr>
          </a:p>
          <a:p>
            <a:pPr eaLnBrk="1" hangingPunct="1">
              <a:spcBef>
                <a:spcPct val="0"/>
              </a:spcBef>
              <a:buClr>
                <a:schemeClr val="bg1"/>
              </a:buClr>
              <a:buFontTx/>
              <a:buAutoNum type="arabicPeriod"/>
            </a:pPr>
            <a:endParaRPr lang="en-US" altLang="en-US" u="none" dirty="0">
              <a:solidFill>
                <a:schemeClr val="bg1"/>
              </a:solidFill>
            </a:endParaRPr>
          </a:p>
          <a:p>
            <a:pPr eaLnBrk="1" hangingPunct="1">
              <a:spcBef>
                <a:spcPct val="0"/>
              </a:spcBef>
              <a:buClr>
                <a:schemeClr val="bg1"/>
              </a:buClr>
              <a:buFontTx/>
              <a:buAutoNum type="arabicPeriod"/>
            </a:pPr>
            <a:endParaRPr lang="en-US" altLang="en-US" u="none" dirty="0">
              <a:solidFill>
                <a:schemeClr val="bg1"/>
              </a:solidFill>
            </a:endParaRPr>
          </a:p>
          <a:p>
            <a:pPr eaLnBrk="1" hangingPunct="1">
              <a:spcBef>
                <a:spcPct val="0"/>
              </a:spcBef>
              <a:buClr>
                <a:schemeClr val="bg1"/>
              </a:buClr>
              <a:buFontTx/>
              <a:buAutoNum type="arabicPeriod"/>
            </a:pPr>
            <a:endParaRPr lang="en-US" altLang="en-US" u="none" dirty="0">
              <a:solidFill>
                <a:schemeClr val="bg1"/>
              </a:solidFill>
            </a:endParaRPr>
          </a:p>
          <a:p>
            <a:pPr eaLnBrk="1" hangingPunct="1">
              <a:spcBef>
                <a:spcPct val="0"/>
              </a:spcBef>
              <a:buClr>
                <a:schemeClr val="bg1"/>
              </a:buClr>
              <a:buFontTx/>
              <a:buAutoNum type="arabicPeriod"/>
            </a:pPr>
            <a:r>
              <a:rPr lang="en-US" altLang="en-US" u="none" dirty="0">
                <a:solidFill>
                  <a:schemeClr val="bg1"/>
                </a:solidFill>
              </a:rPr>
              <a:t>How many different possibilities are there? </a:t>
            </a:r>
          </a:p>
          <a:p>
            <a:pPr eaLnBrk="1" hangingPunct="1">
              <a:spcBef>
                <a:spcPct val="0"/>
              </a:spcBef>
              <a:buClr>
                <a:schemeClr val="bg1"/>
              </a:buClr>
              <a:buFontTx/>
              <a:buAutoNum type="arabicPeriod"/>
            </a:pPr>
            <a:r>
              <a:rPr lang="en-US" altLang="en-US" u="none" dirty="0">
                <a:solidFill>
                  <a:schemeClr val="bg1"/>
                </a:solidFill>
              </a:rPr>
              <a:t>How could you convince someone that you have found them all? </a:t>
            </a:r>
            <a:endParaRPr lang="en-US" altLang="en-US" sz="2400" u="none" dirty="0">
              <a:solidFill>
                <a:schemeClr val="bg1"/>
              </a:solidFill>
            </a:endParaRPr>
          </a:p>
          <a:p>
            <a:pPr eaLnBrk="1" hangingPunct="1">
              <a:spcBef>
                <a:spcPct val="0"/>
              </a:spcBef>
              <a:buFontTx/>
              <a:buAutoNum type="arabicPeriod"/>
            </a:pPr>
            <a:endParaRPr lang="en-US" altLang="en-US" sz="2400" u="none" dirty="0">
              <a:solidFill>
                <a:schemeClr val="tx1"/>
              </a:solidFill>
            </a:endParaRPr>
          </a:p>
          <a:p>
            <a:pPr eaLnBrk="1" hangingPunct="1">
              <a:spcBef>
                <a:spcPct val="0"/>
              </a:spcBef>
              <a:buFontTx/>
              <a:buAutoNum type="arabicPeriod"/>
            </a:pPr>
            <a:endParaRPr lang="en-US" altLang="en-US" sz="2400" u="none" dirty="0">
              <a:solidFill>
                <a:schemeClr val="tx1"/>
              </a:solidFill>
            </a:endParaRPr>
          </a:p>
          <a:p>
            <a:pPr eaLnBrk="1" hangingPunct="1">
              <a:spcBef>
                <a:spcPct val="0"/>
              </a:spcBef>
              <a:buFontTx/>
              <a:buAutoNum type="arabicPeriod"/>
            </a:pPr>
            <a:endParaRPr lang="en-US" altLang="en-US" sz="2400" u="none" dirty="0">
              <a:solidFill>
                <a:schemeClr val="tx1"/>
              </a:solidFill>
            </a:endParaRPr>
          </a:p>
          <a:p>
            <a:pPr eaLnBrk="1" hangingPunct="1">
              <a:spcBef>
                <a:spcPct val="0"/>
              </a:spcBef>
              <a:buFontTx/>
              <a:buNone/>
            </a:pPr>
            <a:r>
              <a:rPr lang="en-US" altLang="en-US" sz="2400" u="none" dirty="0">
                <a:solidFill>
                  <a:schemeClr val="tx1"/>
                </a:solidFill>
              </a:rPr>
              <a:t>    </a:t>
            </a:r>
          </a:p>
        </p:txBody>
      </p:sp>
      <p:pic>
        <p:nvPicPr>
          <p:cNvPr id="98307" name="Content Placeholder 5" descr="Screen Shot 2015-11-02 at 11.28.24.png">
            <a:extLst>
              <a:ext uri="{FF2B5EF4-FFF2-40B4-BE49-F238E27FC236}">
                <a16:creationId xmlns:a16="http://schemas.microsoft.com/office/drawing/2014/main" id="{92962D0F-3AB7-1F4E-89CE-B5DC7FC42A2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43213" y="2276475"/>
            <a:ext cx="3154362" cy="2209800"/>
          </a:xfrm>
        </p:spPr>
      </p:pic>
      <p:sp>
        <p:nvSpPr>
          <p:cNvPr id="5" name="Footer Placeholder 3">
            <a:extLst>
              <a:ext uri="{FF2B5EF4-FFF2-40B4-BE49-F238E27FC236}">
                <a16:creationId xmlns:a16="http://schemas.microsoft.com/office/drawing/2014/main" id="{4C1DC90F-B726-D445-B69B-44DDE29881CF}"/>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590855129"/>
      </p:ext>
    </p:extLst>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AD822FC7-FD34-FC40-B666-DD6C5FA4824E}"/>
              </a:ext>
            </a:extLst>
          </p:cNvPr>
          <p:cNvSpPr>
            <a:spLocks noGrp="1" noChangeArrowheads="1"/>
          </p:cNvSpPr>
          <p:nvPr>
            <p:ph type="title"/>
          </p:nvPr>
        </p:nvSpPr>
        <p:spPr>
          <a:xfrm>
            <a:off x="1692275" y="333375"/>
            <a:ext cx="5867400" cy="1066800"/>
          </a:xfrm>
        </p:spPr>
        <p:txBody>
          <a:bodyPr/>
          <a:lstStyle/>
          <a:p>
            <a:r>
              <a:rPr lang="en-US" altLang="en-US">
                <a:ea typeface="ＭＳ Ｐゴシック" panose="020B0600070205080204" pitchFamily="34" charset="-128"/>
              </a:rPr>
              <a:t>Finding them all </a:t>
            </a:r>
          </a:p>
        </p:txBody>
      </p:sp>
      <p:pic>
        <p:nvPicPr>
          <p:cNvPr id="100354" name="Content Placeholder 3" descr="Screen Shot 2015-11-02 at 13.39.18.png">
            <a:extLst>
              <a:ext uri="{FF2B5EF4-FFF2-40B4-BE49-F238E27FC236}">
                <a16:creationId xmlns:a16="http://schemas.microsoft.com/office/drawing/2014/main" id="{23FE9F2D-D829-8B44-AA4F-A1E51DB3C17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28750" y="3500438"/>
            <a:ext cx="5880100" cy="2349500"/>
          </a:xfrm>
          <a:ln>
            <a:solidFill>
              <a:schemeClr val="tx1"/>
            </a:solidFill>
            <a:miter lim="800000"/>
            <a:headEnd/>
            <a:tailEnd/>
          </a:ln>
        </p:spPr>
      </p:pic>
      <p:pic>
        <p:nvPicPr>
          <p:cNvPr id="100355" name="Picture 4" descr="Screen Shot 2015-11-02 at 13.39.02.png">
            <a:extLst>
              <a:ext uri="{FF2B5EF4-FFF2-40B4-BE49-F238E27FC236}">
                <a16:creationId xmlns:a16="http://schemas.microsoft.com/office/drawing/2014/main" id="{734D6F1A-86F0-DC48-88DC-F372276302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676400"/>
            <a:ext cx="6477000" cy="1627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ooter Placeholder 3">
            <a:extLst>
              <a:ext uri="{FF2B5EF4-FFF2-40B4-BE49-F238E27FC236}">
                <a16:creationId xmlns:a16="http://schemas.microsoft.com/office/drawing/2014/main" id="{54AC7515-D3CD-6F49-98EE-369C69294263}"/>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2086148847"/>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9F3028F1-E0BA-7140-A76E-B5D2071C5B24}"/>
              </a:ext>
            </a:extLst>
          </p:cNvPr>
          <p:cNvSpPr>
            <a:spLocks noGrp="1" noChangeArrowheads="1"/>
          </p:cNvSpPr>
          <p:nvPr>
            <p:ph type="title"/>
          </p:nvPr>
        </p:nvSpPr>
        <p:spPr>
          <a:xfrm>
            <a:off x="107503" y="457200"/>
            <a:ext cx="8952855" cy="1066800"/>
          </a:xfrm>
        </p:spPr>
        <p:txBody>
          <a:bodyPr/>
          <a:lstStyle/>
          <a:p>
            <a:r>
              <a:rPr lang="en-US" altLang="en-US" dirty="0">
                <a:ea typeface="ＭＳ Ｐゴシック" panose="020B0600070205080204" pitchFamily="34" charset="-128"/>
              </a:rPr>
              <a:t>Make 37 (</a:t>
            </a:r>
            <a:r>
              <a:rPr lang="en-US" altLang="en-US" dirty="0">
                <a:solidFill>
                  <a:srgbClr val="66FFFF"/>
                </a:solidFill>
                <a:ea typeface="ＭＳ Ｐゴシック" panose="020B0600070205080204" pitchFamily="34" charset="-128"/>
                <a:cs typeface="+mn-cs"/>
              </a:rPr>
              <a:t>1885</a:t>
            </a:r>
            <a:r>
              <a:rPr lang="en-US" altLang="en-US" dirty="0">
                <a:ea typeface="ＭＳ Ｐゴシック" panose="020B0600070205080204" pitchFamily="34" charset="-128"/>
              </a:rPr>
              <a:t>)</a:t>
            </a:r>
          </a:p>
        </p:txBody>
      </p:sp>
      <p:sp>
        <p:nvSpPr>
          <p:cNvPr id="102402" name="Content Placeholder 2">
            <a:extLst>
              <a:ext uri="{FF2B5EF4-FFF2-40B4-BE49-F238E27FC236}">
                <a16:creationId xmlns:a16="http://schemas.microsoft.com/office/drawing/2014/main" id="{10C3552D-B65B-4B4F-ABA0-A8342A2B4B56}"/>
              </a:ext>
            </a:extLst>
          </p:cNvPr>
          <p:cNvSpPr>
            <a:spLocks noGrp="1" noChangeArrowheads="1"/>
          </p:cNvSpPr>
          <p:nvPr>
            <p:ph idx="1"/>
          </p:nvPr>
        </p:nvSpPr>
        <p:spPr>
          <a:xfrm>
            <a:off x="476398" y="1524000"/>
            <a:ext cx="8344074" cy="3730064"/>
          </a:xfrm>
        </p:spPr>
        <p:txBody>
          <a:bodyPr/>
          <a:lstStyle/>
          <a:p>
            <a:pPr marL="0" indent="0">
              <a:buFont typeface="Times" pitchFamily="2" charset="0"/>
              <a:buNone/>
            </a:pPr>
            <a:r>
              <a:rPr lang="en-US" altLang="en-US" sz="2800" dirty="0">
                <a:ea typeface="ＭＳ Ｐゴシック" panose="020B0600070205080204" pitchFamily="34" charset="-128"/>
              </a:rPr>
              <a:t>Four bags contain a large number of 1s, 3s, 5s and 7s.</a:t>
            </a:r>
          </a:p>
          <a:p>
            <a:pPr marL="0" indent="0">
              <a:buFont typeface="Times" pitchFamily="2" charset="0"/>
              <a:buNone/>
            </a:pPr>
            <a:endParaRPr lang="en-US" altLang="en-US" sz="2800" dirty="0">
              <a:ea typeface="ＭＳ Ｐゴシック" panose="020B0600070205080204" pitchFamily="34" charset="-128"/>
            </a:endParaRPr>
          </a:p>
          <a:p>
            <a:pPr marL="0" indent="0">
              <a:buFont typeface="Times" pitchFamily="2" charset="0"/>
              <a:buNone/>
            </a:pPr>
            <a:endParaRPr lang="en-US" altLang="en-US" sz="2800" dirty="0">
              <a:ea typeface="ＭＳ Ｐゴシック" panose="020B0600070205080204" pitchFamily="34" charset="-128"/>
            </a:endParaRPr>
          </a:p>
          <a:p>
            <a:pPr marL="0" indent="0">
              <a:buFont typeface="Times" pitchFamily="2" charset="0"/>
              <a:buNone/>
            </a:pPr>
            <a:endParaRPr lang="en-US" altLang="en-US" sz="2800" dirty="0">
              <a:ea typeface="ＭＳ Ｐゴシック" panose="020B0600070205080204" pitchFamily="34" charset="-128"/>
            </a:endParaRPr>
          </a:p>
          <a:p>
            <a:pPr marL="0" indent="0">
              <a:buFont typeface="Times" pitchFamily="2" charset="0"/>
              <a:buNone/>
            </a:pPr>
            <a:endParaRPr lang="en-US" altLang="en-US" sz="2800" dirty="0">
              <a:ea typeface="ＭＳ Ｐゴシック" panose="020B0600070205080204" pitchFamily="34" charset="-128"/>
            </a:endParaRPr>
          </a:p>
          <a:p>
            <a:pPr marL="0" indent="0">
              <a:buFont typeface="Times" pitchFamily="2" charset="0"/>
              <a:buNone/>
            </a:pPr>
            <a:endParaRPr lang="en-US" altLang="en-US" sz="2800" dirty="0">
              <a:ea typeface="ＭＳ Ｐゴシック" panose="020B0600070205080204" pitchFamily="34" charset="-128"/>
            </a:endParaRPr>
          </a:p>
          <a:p>
            <a:pPr marL="0" indent="0">
              <a:buFont typeface="Times" pitchFamily="2" charset="0"/>
              <a:buNone/>
            </a:pPr>
            <a:r>
              <a:rPr lang="en-US" altLang="en-US" sz="2800" dirty="0">
                <a:ea typeface="ＭＳ Ｐゴシック" panose="020B0600070205080204" pitchFamily="34" charset="-128"/>
              </a:rPr>
              <a:t>Pick any ten numbers from the bags above so that their total is 37.</a:t>
            </a:r>
          </a:p>
          <a:p>
            <a:pPr marL="0" indent="0">
              <a:buFont typeface="Times" pitchFamily="2" charset="0"/>
              <a:buNone/>
            </a:pPr>
            <a:endParaRPr lang="en-US" altLang="en-US" sz="2800" dirty="0">
              <a:ea typeface="ＭＳ Ｐゴシック" panose="020B0600070205080204" pitchFamily="34" charset="-128"/>
            </a:endParaRPr>
          </a:p>
        </p:txBody>
      </p:sp>
      <p:pic>
        <p:nvPicPr>
          <p:cNvPr id="102403" name="Picture 1">
            <a:extLst>
              <a:ext uri="{FF2B5EF4-FFF2-40B4-BE49-F238E27FC236}">
                <a16:creationId xmlns:a16="http://schemas.microsoft.com/office/drawing/2014/main" id="{1C96C9FA-BF48-BE4B-8628-33769E001C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2852936"/>
            <a:ext cx="5130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49349404-991B-F34D-A3C0-9EB0AB19924D}"/>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776195106"/>
      </p:ext>
    </p:extLst>
  </p:cSld>
  <p:clrMapOvr>
    <a:masterClrMapping/>
  </p:clrMapOvr>
  <p:transition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4A9DFBC9-11D2-BD4D-ADE3-E860E2A14907}"/>
              </a:ext>
            </a:extLst>
          </p:cNvPr>
          <p:cNvSpPr>
            <a:spLocks noGrp="1" noChangeArrowheads="1"/>
          </p:cNvSpPr>
          <p:nvPr>
            <p:ph type="title"/>
          </p:nvPr>
        </p:nvSpPr>
        <p:spPr>
          <a:xfrm>
            <a:off x="0" y="188913"/>
            <a:ext cx="9144000" cy="1066800"/>
          </a:xfrm>
        </p:spPr>
        <p:txBody>
          <a:bodyPr/>
          <a:lstStyle/>
          <a:p>
            <a:pPr algn="l"/>
            <a:r>
              <a:rPr lang="en-US" altLang="en-US" sz="3800" dirty="0">
                <a:ea typeface="ＭＳ Ｐゴシック" panose="020B0600070205080204" pitchFamily="34" charset="-128"/>
              </a:rPr>
              <a:t>Proof by Contradiction: Make 37</a:t>
            </a:r>
          </a:p>
        </p:txBody>
      </p:sp>
      <p:sp>
        <p:nvSpPr>
          <p:cNvPr id="104450" name="Content Placeholder 2">
            <a:extLst>
              <a:ext uri="{FF2B5EF4-FFF2-40B4-BE49-F238E27FC236}">
                <a16:creationId xmlns:a16="http://schemas.microsoft.com/office/drawing/2014/main" id="{E7B94569-D7B1-7C4A-A31B-B6C761A10EA3}"/>
              </a:ext>
            </a:extLst>
          </p:cNvPr>
          <p:cNvSpPr>
            <a:spLocks noGrp="1" noChangeArrowheads="1"/>
          </p:cNvSpPr>
          <p:nvPr>
            <p:ph idx="1"/>
          </p:nvPr>
        </p:nvSpPr>
        <p:spPr>
          <a:xfrm>
            <a:off x="276182" y="1052736"/>
            <a:ext cx="8712968" cy="4968552"/>
          </a:xfrm>
        </p:spPr>
        <p:txBody>
          <a:bodyPr/>
          <a:lstStyle/>
          <a:p>
            <a:pPr eaLnBrk="1" hangingPunct="1">
              <a:spcBef>
                <a:spcPct val="0"/>
              </a:spcBef>
            </a:pPr>
            <a:r>
              <a:rPr lang="en-US" altLang="en-US" sz="2000" dirty="0">
                <a:ea typeface="ＭＳ Ｐゴシック" panose="020B0600070205080204" pitchFamily="34" charset="-128"/>
              </a:rPr>
              <a:t>Our conjecture is that is is </a:t>
            </a:r>
            <a:r>
              <a:rPr lang="en-US" altLang="en-US" sz="2000" b="1" dirty="0">
                <a:ea typeface="ＭＳ Ｐゴシック" panose="020B0600070205080204" pitchFamily="34" charset="-128"/>
              </a:rPr>
              <a:t>impossible</a:t>
            </a:r>
            <a:r>
              <a:rPr lang="en-US" altLang="en-US" sz="2000" dirty="0">
                <a:ea typeface="ＭＳ Ｐゴシック" panose="020B0600070205080204" pitchFamily="34" charset="-128"/>
              </a:rPr>
              <a:t> to make a total of 37 by adding ten numbers from the bags of 1s, 3s, 5s and 7s.</a:t>
            </a:r>
          </a:p>
          <a:p>
            <a:pPr eaLnBrk="1" hangingPunct="1">
              <a:spcBef>
                <a:spcPct val="0"/>
              </a:spcBef>
            </a:pPr>
            <a:r>
              <a:rPr lang="en-US" altLang="en-US" sz="2000" dirty="0">
                <a:ea typeface="ＭＳ Ｐゴシック" panose="020B0600070205080204" pitchFamily="34" charset="-128"/>
              </a:rPr>
              <a:t>So, to use proof by contradiction, let</a:t>
            </a:r>
            <a:r>
              <a:rPr lang="ja-JP" altLang="en-US" sz="2000">
                <a:ea typeface="ＭＳ Ｐゴシック" panose="020B0600070205080204" pitchFamily="34" charset="-128"/>
              </a:rPr>
              <a:t>’</a:t>
            </a:r>
            <a:r>
              <a:rPr lang="en-US" altLang="ja-JP" sz="2000" dirty="0">
                <a:ea typeface="ＭＳ Ｐゴシック" panose="020B0600070205080204" pitchFamily="34" charset="-128"/>
              </a:rPr>
              <a:t>s assume it </a:t>
            </a:r>
            <a:r>
              <a:rPr lang="en-US" altLang="ja-JP" sz="2000" b="1" u="sng" dirty="0">
                <a:ea typeface="ＭＳ Ｐゴシック" panose="020B0600070205080204" pitchFamily="34" charset="-128"/>
              </a:rPr>
              <a:t>is</a:t>
            </a:r>
            <a:r>
              <a:rPr lang="en-US" altLang="ja-JP" sz="2000" dirty="0">
                <a:ea typeface="ＭＳ Ｐゴシック" panose="020B0600070205080204" pitchFamily="34" charset="-128"/>
              </a:rPr>
              <a:t> possible.</a:t>
            </a:r>
          </a:p>
          <a:p>
            <a:pPr eaLnBrk="1" hangingPunct="1">
              <a:spcBef>
                <a:spcPct val="0"/>
              </a:spcBef>
            </a:pPr>
            <a:r>
              <a:rPr lang="en-US" altLang="en-US" sz="2000" dirty="0">
                <a:ea typeface="ＭＳ Ｐゴシック" panose="020B0600070205080204" pitchFamily="34" charset="-128"/>
              </a:rPr>
              <a:t>The numbers 1, 3, 5 and 7 are all odd numbers, so we can only choose odd numbers.</a:t>
            </a:r>
          </a:p>
          <a:p>
            <a:pPr eaLnBrk="1" hangingPunct="1">
              <a:spcBef>
                <a:spcPct val="0"/>
              </a:spcBef>
            </a:pPr>
            <a:r>
              <a:rPr lang="en-US" altLang="en-US" sz="2000" dirty="0">
                <a:ea typeface="ＭＳ Ｐゴシック" panose="020B0600070205080204" pitchFamily="34" charset="-128"/>
              </a:rPr>
              <a:t>Two odd numbers added together always make an even number.</a:t>
            </a:r>
          </a:p>
          <a:p>
            <a:pPr eaLnBrk="1" hangingPunct="1">
              <a:spcBef>
                <a:spcPct val="0"/>
              </a:spcBef>
            </a:pPr>
            <a:r>
              <a:rPr lang="en-US" altLang="en-US" sz="2000" dirty="0">
                <a:ea typeface="ＭＳ Ｐゴシック" panose="020B0600070205080204" pitchFamily="34" charset="-128"/>
              </a:rPr>
              <a:t>Adding ten odd numbers together is the same as adding five pairs of odd numbers together.</a:t>
            </a:r>
          </a:p>
          <a:p>
            <a:pPr eaLnBrk="1" hangingPunct="1">
              <a:spcBef>
                <a:spcPct val="0"/>
              </a:spcBef>
            </a:pPr>
            <a:r>
              <a:rPr lang="en-US" altLang="en-US" sz="2000" dirty="0">
                <a:ea typeface="ＭＳ Ｐゴシック" panose="020B0600070205080204" pitchFamily="34" charset="-128"/>
              </a:rPr>
              <a:t>Adding five pairs of odd numbers together is the same as adding five even numbers together.</a:t>
            </a:r>
          </a:p>
          <a:p>
            <a:pPr eaLnBrk="1" hangingPunct="1">
              <a:spcBef>
                <a:spcPct val="0"/>
              </a:spcBef>
            </a:pPr>
            <a:r>
              <a:rPr lang="en-US" altLang="en-US" sz="2000" dirty="0">
                <a:ea typeface="ＭＳ Ｐゴシック" panose="020B0600070205080204" pitchFamily="34" charset="-128"/>
              </a:rPr>
              <a:t>Five even numbers added together will always make an even total.</a:t>
            </a:r>
          </a:p>
          <a:p>
            <a:pPr eaLnBrk="1" hangingPunct="1">
              <a:spcBef>
                <a:spcPct val="0"/>
              </a:spcBef>
            </a:pPr>
            <a:r>
              <a:rPr lang="en-US" altLang="en-US" sz="2000" dirty="0">
                <a:ea typeface="ＭＳ Ｐゴシック" panose="020B0600070205080204" pitchFamily="34" charset="-128"/>
              </a:rPr>
              <a:t>This creates a contradiction: 37, the total we are aiming for, is odd not even.</a:t>
            </a:r>
          </a:p>
          <a:p>
            <a:pPr eaLnBrk="1" hangingPunct="1">
              <a:spcBef>
                <a:spcPct val="0"/>
              </a:spcBef>
            </a:pPr>
            <a:r>
              <a:rPr lang="en-US" altLang="en-US" sz="2000" dirty="0">
                <a:ea typeface="ＭＳ Ｐゴシック" panose="020B0600070205080204" pitchFamily="34" charset="-128"/>
              </a:rPr>
              <a:t>Therefore, 37 cannot be made by adding ten numbers from the bags of 1s, 3s, 5s and 7s.  We have proven our conjecture.</a:t>
            </a:r>
          </a:p>
          <a:p>
            <a:pPr eaLnBrk="1" hangingPunct="1">
              <a:spcBef>
                <a:spcPct val="0"/>
              </a:spcBef>
              <a:buFontTx/>
              <a:buNone/>
            </a:pPr>
            <a:endParaRPr lang="en-US" altLang="en-US"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94EABDB0-13D3-9A4E-9F70-953ED3F1442B}"/>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71809559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5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4450">
                                            <p:txEl>
                                              <p:pRg st="0" end="0"/>
                                            </p:txEl>
                                          </p:spTgt>
                                        </p:tgtEl>
                                        <p:attrNameLst>
                                          <p:attrName>ppt_c</p:attrName>
                                        </p:attrNameLst>
                                      </p:cBhvr>
                                      <p:to>
                                        <a:srgbClr val="4FA1DD"/>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45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04450">
                                            <p:txEl>
                                              <p:pRg st="1" end="1"/>
                                            </p:txEl>
                                          </p:spTgt>
                                        </p:tgtEl>
                                        <p:attrNameLst>
                                          <p:attrName>ppt_c</p:attrName>
                                        </p:attrNameLst>
                                      </p:cBhvr>
                                      <p:to>
                                        <a:srgbClr val="4FA1DD"/>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5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04450">
                                            <p:txEl>
                                              <p:pRg st="2" end="2"/>
                                            </p:txEl>
                                          </p:spTgt>
                                        </p:tgtEl>
                                        <p:attrNameLst>
                                          <p:attrName>ppt_c</p:attrName>
                                        </p:attrNameLst>
                                      </p:cBhvr>
                                      <p:to>
                                        <a:srgbClr val="4FA1DD"/>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450">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04450">
                                            <p:txEl>
                                              <p:pRg st="3" end="3"/>
                                            </p:txEl>
                                          </p:spTgt>
                                        </p:tgtEl>
                                        <p:attrNameLst>
                                          <p:attrName>ppt_c</p:attrName>
                                        </p:attrNameLst>
                                      </p:cBhvr>
                                      <p:to>
                                        <a:srgbClr val="4FA1DD"/>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450">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04450">
                                            <p:txEl>
                                              <p:pRg st="4" end="4"/>
                                            </p:txEl>
                                          </p:spTgt>
                                        </p:tgtEl>
                                        <p:attrNameLst>
                                          <p:attrName>ppt_c</p:attrName>
                                        </p:attrNameLst>
                                      </p:cBhvr>
                                      <p:to>
                                        <a:srgbClr val="4FA1DD"/>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450">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04450">
                                            <p:txEl>
                                              <p:pRg st="5" end="5"/>
                                            </p:txEl>
                                          </p:spTgt>
                                        </p:tgtEl>
                                        <p:attrNameLst>
                                          <p:attrName>ppt_c</p:attrName>
                                        </p:attrNameLst>
                                      </p:cBhvr>
                                      <p:to>
                                        <a:srgbClr val="4FA1DD"/>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450">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04450">
                                            <p:txEl>
                                              <p:pRg st="6" end="6"/>
                                            </p:txEl>
                                          </p:spTgt>
                                        </p:tgtEl>
                                        <p:attrNameLst>
                                          <p:attrName>ppt_c</p:attrName>
                                        </p:attrNameLst>
                                      </p:cBhvr>
                                      <p:to>
                                        <a:srgbClr val="4FA1DD"/>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4450">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04450">
                                            <p:txEl>
                                              <p:pRg st="7" end="7"/>
                                            </p:txEl>
                                          </p:spTgt>
                                        </p:tgtEl>
                                        <p:attrNameLst>
                                          <p:attrName>ppt_c</p:attrName>
                                        </p:attrNameLst>
                                      </p:cBhvr>
                                      <p:to>
                                        <a:srgbClr val="4FA1DD"/>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4450">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104450">
                                            <p:txEl>
                                              <p:pRg st="8" end="8"/>
                                            </p:txEl>
                                          </p:spTgt>
                                        </p:tgtEl>
                                        <p:attrNameLst>
                                          <p:attrName>ppt_c</p:attrName>
                                        </p:attrNameLst>
                                      </p:cBhvr>
                                      <p:to>
                                        <a:srgbClr val="4FA1D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C3393A78-3BEC-1C4F-9B1A-CB8E2EF3089C}"/>
              </a:ext>
            </a:extLst>
          </p:cNvPr>
          <p:cNvSpPr>
            <a:spLocks noGrp="1" noChangeArrowheads="1"/>
          </p:cNvSpPr>
          <p:nvPr>
            <p:ph type="title"/>
          </p:nvPr>
        </p:nvSpPr>
        <p:spPr>
          <a:xfrm>
            <a:off x="107504" y="175119"/>
            <a:ext cx="8952855" cy="1066800"/>
          </a:xfrm>
        </p:spPr>
        <p:txBody>
          <a:bodyPr/>
          <a:lstStyle/>
          <a:p>
            <a:r>
              <a:rPr lang="en-US" altLang="en-US" dirty="0">
                <a:ea typeface="ＭＳ Ｐゴシック" panose="020B0600070205080204" pitchFamily="34" charset="-128"/>
              </a:rPr>
              <a:t>Maze 100 (</a:t>
            </a:r>
            <a:r>
              <a:rPr lang="en-US" altLang="en-US" dirty="0">
                <a:solidFill>
                  <a:srgbClr val="66FFFF"/>
                </a:solidFill>
                <a:ea typeface="ＭＳ Ｐゴシック" panose="020B0600070205080204" pitchFamily="34" charset="-128"/>
                <a:cs typeface="+mn-cs"/>
              </a:rPr>
              <a:t>91</a:t>
            </a:r>
            <a:r>
              <a:rPr lang="en-US" altLang="en-US" dirty="0">
                <a:ea typeface="ＭＳ Ｐゴシック" panose="020B0600070205080204" pitchFamily="34" charset="-128"/>
              </a:rPr>
              <a:t>)</a:t>
            </a:r>
          </a:p>
        </p:txBody>
      </p:sp>
      <p:pic>
        <p:nvPicPr>
          <p:cNvPr id="106498" name="Content Placeholder 3" descr="Screen Shot 2014-04-06 at 09.11.29.png">
            <a:extLst>
              <a:ext uri="{FF2B5EF4-FFF2-40B4-BE49-F238E27FC236}">
                <a16:creationId xmlns:a16="http://schemas.microsoft.com/office/drawing/2014/main" id="{FBB8B306-1C26-0641-9FE7-34016D43B74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2141" t="21865" r="21935"/>
          <a:stretch/>
        </p:blipFill>
        <p:spPr>
          <a:xfrm>
            <a:off x="3779912" y="1484784"/>
            <a:ext cx="4769190" cy="4114800"/>
          </a:xfrm>
        </p:spPr>
      </p:pic>
      <p:sp>
        <p:nvSpPr>
          <p:cNvPr id="4" name="Footer Placeholder 3">
            <a:extLst>
              <a:ext uri="{FF2B5EF4-FFF2-40B4-BE49-F238E27FC236}">
                <a16:creationId xmlns:a16="http://schemas.microsoft.com/office/drawing/2014/main" id="{DE3B6FB4-E2E6-9A4D-A97C-A52EFD295E7E}"/>
              </a:ext>
            </a:extLst>
          </p:cNvPr>
          <p:cNvSpPr>
            <a:spLocks noGrp="1"/>
          </p:cNvSpPr>
          <p:nvPr>
            <p:ph type="ftr" sz="quarter" idx="3"/>
          </p:nvPr>
        </p:nvSpPr>
        <p:spPr>
          <a:xfrm>
            <a:off x="1475656" y="6237312"/>
            <a:ext cx="7584703" cy="456076"/>
          </a:xfrm>
        </p:spPr>
        <p:txBody>
          <a:bodyPr/>
          <a:lstStyle/>
          <a:p>
            <a:pPr algn="r"/>
            <a:r>
              <a:rPr lang="en-GB" dirty="0"/>
              <a:t>nrich.maths.org</a:t>
            </a:r>
          </a:p>
        </p:txBody>
      </p:sp>
      <p:sp>
        <p:nvSpPr>
          <p:cNvPr id="2" name="TextBox 1">
            <a:extLst>
              <a:ext uri="{FF2B5EF4-FFF2-40B4-BE49-F238E27FC236}">
                <a16:creationId xmlns:a16="http://schemas.microsoft.com/office/drawing/2014/main" id="{8B64C13E-083B-374B-ABE5-C57497757728}"/>
              </a:ext>
            </a:extLst>
          </p:cNvPr>
          <p:cNvSpPr txBox="1"/>
          <p:nvPr/>
        </p:nvSpPr>
        <p:spPr>
          <a:xfrm>
            <a:off x="130878" y="1257362"/>
            <a:ext cx="3649034" cy="4832092"/>
          </a:xfrm>
          <a:prstGeom prst="rect">
            <a:avLst/>
          </a:prstGeom>
          <a:noFill/>
        </p:spPr>
        <p:txBody>
          <a:bodyPr wrap="square" rtlCol="0">
            <a:spAutoFit/>
          </a:bodyPr>
          <a:lstStyle/>
          <a:p>
            <a:r>
              <a:rPr lang="en-US" sz="2800" u="none" dirty="0"/>
              <a:t>As you find a path through this maze  add up each number you pass.</a:t>
            </a:r>
          </a:p>
          <a:p>
            <a:endParaRPr lang="en-US" sz="2800" u="none" dirty="0"/>
          </a:p>
          <a:p>
            <a:r>
              <a:rPr lang="en-US" sz="2800" u="none" dirty="0"/>
              <a:t>You aren’t allowed to retrace your steps.</a:t>
            </a:r>
          </a:p>
          <a:p>
            <a:endParaRPr lang="en-US" sz="2800" u="none" dirty="0"/>
          </a:p>
          <a:p>
            <a:r>
              <a:rPr lang="en-US" sz="2800" u="none" dirty="0"/>
              <a:t>Can you find a path that totals exactly 100?</a:t>
            </a:r>
          </a:p>
        </p:txBody>
      </p:sp>
    </p:spTree>
    <p:extLst>
      <p:ext uri="{BB962C8B-B14F-4D97-AF65-F5344CB8AC3E}">
        <p14:creationId xmlns:p14="http://schemas.microsoft.com/office/powerpoint/2010/main" val="256951415"/>
      </p:ext>
    </p:extLst>
  </p:cSld>
  <p:clrMapOvr>
    <a:masterClrMapping/>
  </p:clrMapOvr>
  <p:transition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133BC475-6849-BA4C-B09E-E440E9C6A731}"/>
              </a:ext>
            </a:extLst>
          </p:cNvPr>
          <p:cNvSpPr>
            <a:spLocks noGrp="1" noChangeArrowheads="1"/>
          </p:cNvSpPr>
          <p:nvPr>
            <p:ph type="title"/>
          </p:nvPr>
        </p:nvSpPr>
        <p:spPr>
          <a:xfrm>
            <a:off x="-1" y="164612"/>
            <a:ext cx="9060359" cy="1066800"/>
          </a:xfrm>
        </p:spPr>
        <p:txBody>
          <a:bodyPr/>
          <a:lstStyle/>
          <a:p>
            <a:r>
              <a:rPr lang="en-US" altLang="en-US" dirty="0">
                <a:ea typeface="ＭＳ Ｐゴシック" panose="020B0600070205080204" pitchFamily="34" charset="-128"/>
              </a:rPr>
              <a:t>Money Bags (</a:t>
            </a:r>
            <a:r>
              <a:rPr lang="en-US" altLang="en-US" dirty="0">
                <a:solidFill>
                  <a:srgbClr val="66FFFF"/>
                </a:solidFill>
                <a:ea typeface="ＭＳ Ｐゴシック" panose="020B0600070205080204" pitchFamily="34" charset="-128"/>
                <a:cs typeface="+mn-cs"/>
              </a:rPr>
              <a:t>1116</a:t>
            </a:r>
            <a:r>
              <a:rPr lang="en-US" altLang="en-US" dirty="0">
                <a:ea typeface="ＭＳ Ｐゴシック" panose="020B0600070205080204" pitchFamily="34" charset="-128"/>
              </a:rPr>
              <a:t>)</a:t>
            </a:r>
          </a:p>
        </p:txBody>
      </p:sp>
      <p:sp>
        <p:nvSpPr>
          <p:cNvPr id="108546" name="Content Placeholder 2">
            <a:extLst>
              <a:ext uri="{FF2B5EF4-FFF2-40B4-BE49-F238E27FC236}">
                <a16:creationId xmlns:a16="http://schemas.microsoft.com/office/drawing/2014/main" id="{AE3975BE-E667-BA4A-A0E1-D72BFD636C01}"/>
              </a:ext>
            </a:extLst>
          </p:cNvPr>
          <p:cNvSpPr>
            <a:spLocks noGrp="1" noChangeArrowheads="1"/>
          </p:cNvSpPr>
          <p:nvPr>
            <p:ph idx="1"/>
          </p:nvPr>
        </p:nvSpPr>
        <p:spPr>
          <a:xfrm>
            <a:off x="83642" y="1231412"/>
            <a:ext cx="4848398" cy="4395176"/>
          </a:xfrm>
        </p:spPr>
        <p:txBody>
          <a:bodyPr/>
          <a:lstStyle/>
          <a:p>
            <a:pPr indent="0">
              <a:buFont typeface="Times" pitchFamily="2" charset="0"/>
              <a:buNone/>
            </a:pPr>
            <a:r>
              <a:rPr lang="en-US" altLang="en-US" sz="2800" dirty="0">
                <a:ea typeface="ＭＳ Ｐゴシック" panose="020B0600070205080204" pitchFamily="34" charset="-128"/>
              </a:rPr>
              <a:t>Ram divided 15 pennies among four small bags.</a:t>
            </a:r>
          </a:p>
          <a:p>
            <a:pPr indent="0">
              <a:buFont typeface="Times" pitchFamily="2" charset="0"/>
              <a:buNone/>
            </a:pPr>
            <a:endParaRPr lang="en-US" altLang="en-US" sz="1000" dirty="0">
              <a:ea typeface="ＭＳ Ｐゴシック" panose="020B0600070205080204" pitchFamily="34" charset="-128"/>
            </a:endParaRPr>
          </a:p>
          <a:p>
            <a:pPr indent="0">
              <a:buFont typeface="Times" pitchFamily="2" charset="0"/>
              <a:buNone/>
            </a:pPr>
            <a:r>
              <a:rPr lang="en-US" altLang="en-US" sz="2800" dirty="0">
                <a:ea typeface="ＭＳ Ｐゴシック" panose="020B0600070205080204" pitchFamily="34" charset="-128"/>
              </a:rPr>
              <a:t>He labelled each bag with the number of pennies inside it.</a:t>
            </a:r>
          </a:p>
          <a:p>
            <a:pPr indent="0">
              <a:buFont typeface="Times" pitchFamily="2" charset="0"/>
              <a:buNone/>
            </a:pPr>
            <a:endParaRPr lang="en-US" altLang="en-US" sz="1000" dirty="0">
              <a:ea typeface="ＭＳ Ｐゴシック" panose="020B0600070205080204" pitchFamily="34" charset="-128"/>
            </a:endParaRPr>
          </a:p>
          <a:p>
            <a:pPr indent="0">
              <a:buFont typeface="Times" pitchFamily="2" charset="0"/>
              <a:buNone/>
            </a:pPr>
            <a:r>
              <a:rPr lang="en-US" altLang="en-US" sz="2800" dirty="0">
                <a:ea typeface="ＭＳ Ｐゴシック" panose="020B0600070205080204" pitchFamily="34" charset="-128"/>
              </a:rPr>
              <a:t>He could then pay any sum of money from 1p to 15p without opening any bag.</a:t>
            </a:r>
          </a:p>
          <a:p>
            <a:pPr>
              <a:buFont typeface="Times" pitchFamily="2" charset="0"/>
              <a:buNone/>
            </a:pPr>
            <a:endParaRPr lang="en-US" altLang="en-US" sz="1000" dirty="0">
              <a:ea typeface="ＭＳ Ｐゴシック" panose="020B0600070205080204" pitchFamily="34" charset="-128"/>
            </a:endParaRPr>
          </a:p>
          <a:p>
            <a:pPr>
              <a:buFont typeface="Times" pitchFamily="2" charset="0"/>
              <a:buNone/>
            </a:pPr>
            <a:endParaRPr lang="en-US" altLang="en-US" dirty="0">
              <a:ea typeface="ＭＳ Ｐゴシック" panose="020B0600070205080204" pitchFamily="34" charset="-128"/>
            </a:endParaRPr>
          </a:p>
        </p:txBody>
      </p:sp>
      <p:sp>
        <p:nvSpPr>
          <p:cNvPr id="5" name="Footer Placeholder 3">
            <a:extLst>
              <a:ext uri="{FF2B5EF4-FFF2-40B4-BE49-F238E27FC236}">
                <a16:creationId xmlns:a16="http://schemas.microsoft.com/office/drawing/2014/main" id="{5A966595-7BA7-1F4E-B87A-D6211E55B910}"/>
              </a:ext>
            </a:extLst>
          </p:cNvPr>
          <p:cNvSpPr>
            <a:spLocks noGrp="1"/>
          </p:cNvSpPr>
          <p:nvPr>
            <p:ph type="ftr" sz="quarter" idx="3"/>
          </p:nvPr>
        </p:nvSpPr>
        <p:spPr>
          <a:xfrm>
            <a:off x="1475656" y="6237312"/>
            <a:ext cx="7584703" cy="456076"/>
          </a:xfrm>
        </p:spPr>
        <p:txBody>
          <a:bodyPr/>
          <a:lstStyle/>
          <a:p>
            <a:pPr algn="r"/>
            <a:r>
              <a:rPr lang="en-GB" dirty="0"/>
              <a:t>nrich.maths.org</a:t>
            </a:r>
          </a:p>
        </p:txBody>
      </p:sp>
      <p:pic>
        <p:nvPicPr>
          <p:cNvPr id="2" name="Picture 1">
            <a:extLst>
              <a:ext uri="{FF2B5EF4-FFF2-40B4-BE49-F238E27FC236}">
                <a16:creationId xmlns:a16="http://schemas.microsoft.com/office/drawing/2014/main" id="{857E646A-6E70-4E46-8743-48F8A6849EAD}"/>
              </a:ext>
            </a:extLst>
          </p:cNvPr>
          <p:cNvPicPr>
            <a:picLocks noChangeAspect="1"/>
          </p:cNvPicPr>
          <p:nvPr/>
        </p:nvPicPr>
        <p:blipFill>
          <a:blip r:embed="rId3"/>
          <a:stretch>
            <a:fillRect/>
          </a:stretch>
        </p:blipFill>
        <p:spPr>
          <a:xfrm>
            <a:off x="5076056" y="1231412"/>
            <a:ext cx="3403600" cy="3136900"/>
          </a:xfrm>
          <a:prstGeom prst="rect">
            <a:avLst/>
          </a:prstGeom>
        </p:spPr>
      </p:pic>
      <p:sp>
        <p:nvSpPr>
          <p:cNvPr id="3" name="TextBox 2">
            <a:extLst>
              <a:ext uri="{FF2B5EF4-FFF2-40B4-BE49-F238E27FC236}">
                <a16:creationId xmlns:a16="http://schemas.microsoft.com/office/drawing/2014/main" id="{56258745-45DA-9944-A3E7-51F43FC519FC}"/>
              </a:ext>
            </a:extLst>
          </p:cNvPr>
          <p:cNvSpPr txBox="1"/>
          <p:nvPr/>
        </p:nvSpPr>
        <p:spPr>
          <a:xfrm>
            <a:off x="5004048" y="4557949"/>
            <a:ext cx="3744416" cy="1754326"/>
          </a:xfrm>
          <a:prstGeom prst="rect">
            <a:avLst/>
          </a:prstGeom>
          <a:noFill/>
        </p:spPr>
        <p:txBody>
          <a:bodyPr wrap="square" rtlCol="0">
            <a:spAutoFit/>
          </a:bodyPr>
          <a:lstStyle/>
          <a:p>
            <a:pPr algn="ctr">
              <a:buFont typeface="Times" pitchFamily="2" charset="0"/>
              <a:buNone/>
            </a:pPr>
            <a:r>
              <a:rPr lang="en-US" altLang="en-US" sz="2800" u="none" dirty="0"/>
              <a:t>How many pennies did Ram put in each bag?</a:t>
            </a:r>
          </a:p>
          <a:p>
            <a:pPr>
              <a:buFont typeface="Times" pitchFamily="2" charset="0"/>
              <a:buNone/>
            </a:pPr>
            <a:endParaRPr lang="en-US" altLang="en-US" dirty="0"/>
          </a:p>
        </p:txBody>
      </p:sp>
    </p:spTree>
    <p:extLst>
      <p:ext uri="{BB962C8B-B14F-4D97-AF65-F5344CB8AC3E}">
        <p14:creationId xmlns:p14="http://schemas.microsoft.com/office/powerpoint/2010/main" val="282754801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7C4C1DEC-3DA7-3D46-8987-BC266FEC12BD}"/>
              </a:ext>
            </a:extLst>
          </p:cNvPr>
          <p:cNvSpPr>
            <a:spLocks noGrp="1" noChangeArrowheads="1"/>
          </p:cNvSpPr>
          <p:nvPr>
            <p:ph type="title"/>
          </p:nvPr>
        </p:nvSpPr>
        <p:spPr>
          <a:xfrm>
            <a:off x="0" y="457200"/>
            <a:ext cx="9060359" cy="1066800"/>
          </a:xfrm>
        </p:spPr>
        <p:txBody>
          <a:bodyPr/>
          <a:lstStyle/>
          <a:p>
            <a:r>
              <a:rPr lang="en-US" altLang="en-US" dirty="0">
                <a:ea typeface="ＭＳ Ｐゴシック" panose="020B0600070205080204" pitchFamily="34" charset="-128"/>
              </a:rPr>
              <a:t>Area and Perimeter (</a:t>
            </a:r>
            <a:r>
              <a:rPr lang="en-US" altLang="en-US" dirty="0">
                <a:solidFill>
                  <a:srgbClr val="66FFFF"/>
                </a:solidFill>
                <a:ea typeface="ＭＳ Ｐゴシック" panose="020B0600070205080204" pitchFamily="34" charset="-128"/>
                <a:cs typeface="+mn-cs"/>
              </a:rPr>
              <a:t>7280</a:t>
            </a:r>
            <a:r>
              <a:rPr lang="en-US" altLang="en-US" dirty="0">
                <a:ea typeface="ＭＳ Ｐゴシック" panose="020B0600070205080204" pitchFamily="34" charset="-128"/>
              </a:rPr>
              <a:t>)</a:t>
            </a:r>
          </a:p>
        </p:txBody>
      </p:sp>
      <p:sp>
        <p:nvSpPr>
          <p:cNvPr id="27650" name="Content Placeholder 2">
            <a:extLst>
              <a:ext uri="{FF2B5EF4-FFF2-40B4-BE49-F238E27FC236}">
                <a16:creationId xmlns:a16="http://schemas.microsoft.com/office/drawing/2014/main" id="{93D6BFFC-917A-E948-BCE0-AAC4B2DDA587}"/>
              </a:ext>
            </a:extLst>
          </p:cNvPr>
          <p:cNvSpPr>
            <a:spLocks noGrp="1" noChangeArrowheads="1"/>
          </p:cNvSpPr>
          <p:nvPr>
            <p:ph idx="1"/>
          </p:nvPr>
        </p:nvSpPr>
        <p:spPr>
          <a:xfrm>
            <a:off x="464468" y="1504456"/>
            <a:ext cx="8356004" cy="4444824"/>
          </a:xfrm>
        </p:spPr>
        <p:txBody>
          <a:bodyPr/>
          <a:lstStyle/>
          <a:p>
            <a:pPr marL="0" indent="0">
              <a:buFont typeface="Times" pitchFamily="2" charset="0"/>
              <a:buNone/>
            </a:pPr>
            <a:r>
              <a:rPr lang="en-US" altLang="en-US" dirty="0">
                <a:ea typeface="ＭＳ Ｐゴシック" panose="020B0600070205080204" pitchFamily="34" charset="-128"/>
              </a:rPr>
              <a:t>What can you say about each of the shapes below?</a:t>
            </a:r>
          </a:p>
          <a:p>
            <a:pPr marL="0" indent="0">
              <a:buFont typeface="Times" pitchFamily="2" charset="0"/>
              <a:buNone/>
            </a:pPr>
            <a:endParaRPr lang="en-US" altLang="en-US" dirty="0">
              <a:ea typeface="ＭＳ Ｐゴシック" panose="020B0600070205080204" pitchFamily="34" charset="-128"/>
            </a:endParaRPr>
          </a:p>
        </p:txBody>
      </p:sp>
      <p:pic>
        <p:nvPicPr>
          <p:cNvPr id="27651" name="Picture 3">
            <a:extLst>
              <a:ext uri="{FF2B5EF4-FFF2-40B4-BE49-F238E27FC236}">
                <a16:creationId xmlns:a16="http://schemas.microsoft.com/office/drawing/2014/main" id="{6AD55276-983A-9F4C-BC71-D1837EF9B9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6006" y="2900363"/>
            <a:ext cx="5871988" cy="304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15016265-ED15-1247-9034-778D5C2B0D19}"/>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2631892493"/>
      </p:ext>
    </p:extLst>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4DC630BB-6766-EE46-AA60-B96A8A40B7AB}"/>
              </a:ext>
            </a:extLst>
          </p:cNvPr>
          <p:cNvSpPr>
            <a:spLocks noGrp="1" noChangeArrowheads="1"/>
          </p:cNvSpPr>
          <p:nvPr>
            <p:ph type="title"/>
          </p:nvPr>
        </p:nvSpPr>
        <p:spPr>
          <a:xfrm>
            <a:off x="1" y="277629"/>
            <a:ext cx="9060358" cy="767902"/>
          </a:xfrm>
        </p:spPr>
        <p:txBody>
          <a:bodyPr/>
          <a:lstStyle/>
          <a:p>
            <a:r>
              <a:rPr lang="en-US" altLang="en-US" dirty="0">
                <a:ea typeface="ＭＳ Ｐゴシック" panose="020B0600070205080204" pitchFamily="34" charset="-128"/>
              </a:rPr>
              <a:t>Mystery Matrix (</a:t>
            </a:r>
            <a:r>
              <a:rPr lang="en-US" altLang="en-US" dirty="0">
                <a:solidFill>
                  <a:srgbClr val="66FFFF"/>
                </a:solidFill>
                <a:ea typeface="ＭＳ Ｐゴシック" panose="020B0600070205080204" pitchFamily="34" charset="-128"/>
                <a:cs typeface="+mn-cs"/>
              </a:rPr>
              <a:t>1070</a:t>
            </a:r>
            <a:r>
              <a:rPr lang="en-US" altLang="en-US" dirty="0">
                <a:ea typeface="ＭＳ Ｐゴシック" panose="020B0600070205080204" pitchFamily="34" charset="-128"/>
              </a:rPr>
              <a:t>)</a:t>
            </a:r>
          </a:p>
        </p:txBody>
      </p:sp>
      <p:pic>
        <p:nvPicPr>
          <p:cNvPr id="110594" name="Picture 3">
            <a:extLst>
              <a:ext uri="{FF2B5EF4-FFF2-40B4-BE49-F238E27FC236}">
                <a16:creationId xmlns:a16="http://schemas.microsoft.com/office/drawing/2014/main" id="{B1393519-36B7-7D48-94B8-63A01035D151}"/>
              </a:ext>
            </a:extLst>
          </p:cNvPr>
          <p:cNvPicPr>
            <a:picLocks noChangeAspect="1"/>
          </p:cNvPicPr>
          <p:nvPr/>
        </p:nvPicPr>
        <p:blipFill>
          <a:blip r:embed="rId3">
            <a:extLst>
              <a:ext uri="{28A0092B-C50C-407E-A947-70E740481C1C}">
                <a14:useLocalDpi xmlns:a14="http://schemas.microsoft.com/office/drawing/2010/main" val="0"/>
              </a:ext>
            </a:extLst>
          </a:blip>
          <a:srcRect l="6303" r="11810"/>
          <a:stretch>
            <a:fillRect/>
          </a:stretch>
        </p:blipFill>
        <p:spPr bwMode="auto">
          <a:xfrm>
            <a:off x="217488" y="1628775"/>
            <a:ext cx="3302000"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52B1B83-FA97-0944-9400-2DD1CD426C1F}"/>
              </a:ext>
            </a:extLst>
          </p:cNvPr>
          <p:cNvPicPr>
            <a:picLocks noChangeAspect="1"/>
          </p:cNvPicPr>
          <p:nvPr/>
        </p:nvPicPr>
        <p:blipFill>
          <a:blip r:embed="rId4">
            <a:extLst>
              <a:ext uri="{28A0092B-C50C-407E-A947-70E740481C1C}">
                <a14:useLocalDpi xmlns:a14="http://schemas.microsoft.com/office/drawing/2010/main" val="0"/>
              </a:ext>
            </a:extLst>
          </a:blip>
          <a:srcRect l="20865" t="9973" r="18864"/>
          <a:stretch>
            <a:fillRect/>
          </a:stretch>
        </p:blipFill>
        <p:spPr bwMode="auto">
          <a:xfrm>
            <a:off x="3779838" y="1341438"/>
            <a:ext cx="4752975" cy="473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3">
            <a:extLst>
              <a:ext uri="{FF2B5EF4-FFF2-40B4-BE49-F238E27FC236}">
                <a16:creationId xmlns:a16="http://schemas.microsoft.com/office/drawing/2014/main" id="{060210B7-6893-7248-B366-357564EC5E33}"/>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65435014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4D79A942-C6F8-D044-B312-047B9400A838}"/>
              </a:ext>
            </a:extLst>
          </p:cNvPr>
          <p:cNvSpPr>
            <a:spLocks noGrp="1" noChangeArrowheads="1"/>
          </p:cNvSpPr>
          <p:nvPr>
            <p:ph type="title"/>
          </p:nvPr>
        </p:nvSpPr>
        <p:spPr>
          <a:xfrm>
            <a:off x="107504" y="258751"/>
            <a:ext cx="8952855" cy="1066800"/>
          </a:xfrm>
        </p:spPr>
        <p:txBody>
          <a:bodyPr/>
          <a:lstStyle/>
          <a:p>
            <a:r>
              <a:rPr lang="en-US" altLang="en-US" dirty="0">
                <a:ea typeface="ＭＳ Ｐゴシック" panose="020B0600070205080204" pitchFamily="34" charset="-128"/>
              </a:rPr>
              <a:t>One Big Triangle (</a:t>
            </a:r>
            <a:r>
              <a:rPr lang="en-US" altLang="en-US" dirty="0">
                <a:solidFill>
                  <a:srgbClr val="66FFFF"/>
                </a:solidFill>
                <a:ea typeface="ＭＳ Ｐゴシック" panose="020B0600070205080204" pitchFamily="34" charset="-128"/>
                <a:cs typeface="+mn-cs"/>
              </a:rPr>
              <a:t>192</a:t>
            </a:r>
            <a:r>
              <a:rPr lang="en-US" altLang="en-US" dirty="0">
                <a:ea typeface="ＭＳ Ｐゴシック" panose="020B0600070205080204" pitchFamily="34" charset="-128"/>
              </a:rPr>
              <a:t>)</a:t>
            </a:r>
          </a:p>
        </p:txBody>
      </p:sp>
      <p:pic>
        <p:nvPicPr>
          <p:cNvPr id="112642" name="Content Placeholder 3" descr="Screen shot 2014-11-18 at 12.12.39.png">
            <a:extLst>
              <a:ext uri="{FF2B5EF4-FFF2-40B4-BE49-F238E27FC236}">
                <a16:creationId xmlns:a16="http://schemas.microsoft.com/office/drawing/2014/main" id="{77DADFF1-88F9-E840-8B7E-735258B4048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0" r="-713"/>
          <a:stretch>
            <a:fillRect/>
          </a:stretch>
        </p:blipFill>
        <p:spPr>
          <a:xfrm>
            <a:off x="1323206" y="1325551"/>
            <a:ext cx="6521450" cy="4649788"/>
          </a:xfrm>
        </p:spPr>
      </p:pic>
      <p:sp>
        <p:nvSpPr>
          <p:cNvPr id="4" name="Footer Placeholder 3">
            <a:extLst>
              <a:ext uri="{FF2B5EF4-FFF2-40B4-BE49-F238E27FC236}">
                <a16:creationId xmlns:a16="http://schemas.microsoft.com/office/drawing/2014/main" id="{F53B755F-8F32-E04F-9A06-D95A05F90279}"/>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471588487"/>
      </p:ext>
    </p:extLst>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C7581C-D0C8-9041-9786-1A6189FE1FFD}"/>
              </a:ext>
            </a:extLst>
          </p:cNvPr>
          <p:cNvSpPr>
            <a:spLocks noGrp="1"/>
          </p:cNvSpPr>
          <p:nvPr>
            <p:ph type="title"/>
          </p:nvPr>
        </p:nvSpPr>
        <p:spPr>
          <a:xfrm>
            <a:off x="23446" y="650915"/>
            <a:ext cx="9144000" cy="757390"/>
          </a:xfrm>
        </p:spPr>
        <p:txBody>
          <a:bodyPr/>
          <a:lstStyle/>
          <a:p>
            <a:r>
              <a:rPr lang="en-US" dirty="0"/>
              <a:t>Poly Plug Rectangles (</a:t>
            </a:r>
            <a:r>
              <a:rPr lang="en-US" dirty="0">
                <a:solidFill>
                  <a:srgbClr val="66FFFF"/>
                </a:solidFill>
                <a:ea typeface="ＭＳ Ｐゴシック" panose="020B0600070205080204" pitchFamily="34" charset="-128"/>
                <a:cs typeface="+mn-cs"/>
              </a:rPr>
              <a:t>7511</a:t>
            </a:r>
            <a:r>
              <a:rPr lang="en-US" dirty="0"/>
              <a:t>)</a:t>
            </a:r>
          </a:p>
        </p:txBody>
      </p:sp>
      <p:sp>
        <p:nvSpPr>
          <p:cNvPr id="4" name="Footer Placeholder 3">
            <a:extLst>
              <a:ext uri="{FF2B5EF4-FFF2-40B4-BE49-F238E27FC236}">
                <a16:creationId xmlns:a16="http://schemas.microsoft.com/office/drawing/2014/main" id="{2B99CC40-3211-1449-8315-71AFA144024D}"/>
              </a:ext>
            </a:extLst>
          </p:cNvPr>
          <p:cNvSpPr>
            <a:spLocks noGrp="1"/>
          </p:cNvSpPr>
          <p:nvPr>
            <p:ph type="ftr" sz="quarter" idx="10"/>
          </p:nvPr>
        </p:nvSpPr>
        <p:spPr/>
        <p:txBody>
          <a:bodyPr/>
          <a:lstStyle/>
          <a:p>
            <a:pPr algn="r">
              <a:defRPr/>
            </a:pPr>
            <a:r>
              <a:rPr lang="en-GB" sz="2400" dirty="0">
                <a:solidFill>
                  <a:srgbClr val="003C71"/>
                </a:solidFill>
              </a:rPr>
              <a:t>nrich.maths.org</a:t>
            </a:r>
            <a:endParaRPr lang="en-GB" dirty="0">
              <a:solidFill>
                <a:srgbClr val="003C71"/>
              </a:solidFill>
            </a:endParaRPr>
          </a:p>
        </p:txBody>
      </p:sp>
      <p:pic>
        <p:nvPicPr>
          <p:cNvPr id="6" name="Picture 5">
            <a:extLst>
              <a:ext uri="{FF2B5EF4-FFF2-40B4-BE49-F238E27FC236}">
                <a16:creationId xmlns:a16="http://schemas.microsoft.com/office/drawing/2014/main" id="{2EB49F16-E6BA-D64C-92C1-891A17198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903" y="1628800"/>
            <a:ext cx="4548193" cy="4437261"/>
          </a:xfrm>
          <a:prstGeom prst="rect">
            <a:avLst/>
          </a:prstGeom>
        </p:spPr>
      </p:pic>
    </p:spTree>
    <p:extLst>
      <p:ext uri="{BB962C8B-B14F-4D97-AF65-F5344CB8AC3E}">
        <p14:creationId xmlns:p14="http://schemas.microsoft.com/office/powerpoint/2010/main" val="1577490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Content Placeholder 2">
            <a:extLst>
              <a:ext uri="{FF2B5EF4-FFF2-40B4-BE49-F238E27FC236}">
                <a16:creationId xmlns:a16="http://schemas.microsoft.com/office/drawing/2014/main" id="{79EB8C8E-FD1F-644A-88CE-AA4762938E44}"/>
              </a:ext>
            </a:extLst>
          </p:cNvPr>
          <p:cNvSpPr>
            <a:spLocks noGrp="1" noChangeArrowheads="1"/>
          </p:cNvSpPr>
          <p:nvPr>
            <p:ph idx="1"/>
          </p:nvPr>
        </p:nvSpPr>
        <p:spPr>
          <a:xfrm>
            <a:off x="393998" y="872716"/>
            <a:ext cx="8356004" cy="5112568"/>
          </a:xfrm>
        </p:spPr>
        <p:txBody>
          <a:bodyPr/>
          <a:lstStyle/>
          <a:p>
            <a:r>
              <a:rPr lang="en-GB" altLang="en-US" dirty="0">
                <a:ea typeface="ＭＳ Ｐゴシック" panose="020B0600070205080204" pitchFamily="34" charset="-128"/>
              </a:rPr>
              <a:t>How would you support the children to generalise their thinking?</a:t>
            </a:r>
          </a:p>
          <a:p>
            <a:endParaRPr lang="en-US" altLang="en-US" dirty="0">
              <a:ea typeface="ＭＳ Ｐゴシック" panose="020B0600070205080204" pitchFamily="34" charset="-128"/>
            </a:endParaRPr>
          </a:p>
          <a:p>
            <a:r>
              <a:rPr lang="en-GB" altLang="en-US" dirty="0">
                <a:ea typeface="ＭＳ Ｐゴシック" panose="020B0600070205080204" pitchFamily="34" charset="-128"/>
              </a:rPr>
              <a:t>What would you be expecting? How might you develop their thinking? </a:t>
            </a:r>
          </a:p>
          <a:p>
            <a:endParaRPr lang="en-US" altLang="en-US" dirty="0">
              <a:ea typeface="ＭＳ Ｐゴシック" panose="020B0600070205080204" pitchFamily="34" charset="-128"/>
            </a:endParaRPr>
          </a:p>
          <a:p>
            <a:r>
              <a:rPr lang="en-GB" altLang="en-US" dirty="0">
                <a:ea typeface="ＭＳ Ｐゴシック" panose="020B0600070205080204" pitchFamily="34" charset="-128"/>
              </a:rPr>
              <a:t>How would you expect them to communicate their thinking? Verbally? In writing? </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0314ACE8-7A86-AA4C-A8D2-87F03A92CC3E}"/>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205774716"/>
      </p:ext>
    </p:extLst>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CBBDA8-33AE-E446-A98F-711F9BAB7572}"/>
              </a:ext>
            </a:extLst>
          </p:cNvPr>
          <p:cNvSpPr>
            <a:spLocks noGrp="1" noChangeArrowheads="1"/>
          </p:cNvSpPr>
          <p:nvPr>
            <p:ph idx="1"/>
          </p:nvPr>
        </p:nvSpPr>
        <p:spPr>
          <a:xfrm>
            <a:off x="309563" y="1223963"/>
            <a:ext cx="8583612" cy="4652962"/>
          </a:xfrm>
        </p:spPr>
        <p:txBody>
          <a:bodyPr/>
          <a:lstStyle/>
          <a:p>
            <a:pPr marL="0" indent="0">
              <a:buFont typeface="Times" pitchFamily="2" charset="0"/>
              <a:buNone/>
            </a:pPr>
            <a:r>
              <a:rPr lang="en-US" altLang="en-US">
                <a:solidFill>
                  <a:schemeClr val="bg1"/>
                </a:solidFill>
                <a:ea typeface="ＭＳ Ｐゴシック" panose="020B0600070205080204" pitchFamily="34" charset="-128"/>
              </a:rPr>
              <a:t>Draw a grid like this						</a:t>
            </a:r>
          </a:p>
          <a:p>
            <a:pPr marL="0" indent="0">
              <a:buFont typeface="Times" pitchFamily="2" charset="0"/>
              <a:buNone/>
            </a:pPr>
            <a:endParaRPr lang="en-US" altLang="en-US">
              <a:solidFill>
                <a:schemeClr val="bg1"/>
              </a:solidFill>
              <a:ea typeface="ＭＳ Ｐゴシック" panose="020B0600070205080204" pitchFamily="34" charset="-128"/>
            </a:endParaRPr>
          </a:p>
          <a:p>
            <a:pPr marL="0" indent="0">
              <a:buFont typeface="Times" pitchFamily="2" charset="0"/>
              <a:buNone/>
            </a:pPr>
            <a:r>
              <a:rPr lang="en-US" altLang="en-US">
                <a:solidFill>
                  <a:schemeClr val="bg1"/>
                </a:solidFill>
                <a:ea typeface="ＭＳ Ｐゴシック" panose="020B0600070205080204" pitchFamily="34" charset="-128"/>
              </a:rPr>
              <a:t>Write a digit in each box</a:t>
            </a:r>
            <a:endParaRPr lang="en-US" altLang="en-US" sz="1000">
              <a:solidFill>
                <a:schemeClr val="bg1"/>
              </a:solidFill>
              <a:ea typeface="ＭＳ Ｐゴシック" panose="020B0600070205080204" pitchFamily="34" charset="-128"/>
            </a:endParaRPr>
          </a:p>
          <a:p>
            <a:pPr marL="0" indent="0">
              <a:buFont typeface="Times" pitchFamily="2" charset="0"/>
              <a:buNone/>
            </a:pPr>
            <a:endParaRPr lang="en-US" altLang="en-US">
              <a:solidFill>
                <a:schemeClr val="bg1"/>
              </a:solidFill>
              <a:ea typeface="ＭＳ Ｐゴシック" panose="020B0600070205080204" pitchFamily="34" charset="-128"/>
            </a:endParaRPr>
          </a:p>
          <a:p>
            <a:pPr marL="0" indent="0">
              <a:buFont typeface="Times" pitchFamily="2" charset="0"/>
              <a:buNone/>
            </a:pPr>
            <a:endParaRPr lang="en-US" altLang="en-US" sz="1000">
              <a:solidFill>
                <a:schemeClr val="bg1"/>
              </a:solidFill>
              <a:ea typeface="ＭＳ Ｐゴシック" panose="020B0600070205080204" pitchFamily="34" charset="-128"/>
            </a:endParaRPr>
          </a:p>
          <a:p>
            <a:pPr marL="0" indent="0">
              <a:buFont typeface="Times" pitchFamily="2" charset="0"/>
              <a:buNone/>
            </a:pPr>
            <a:endParaRPr lang="en-US" altLang="en-US">
              <a:solidFill>
                <a:schemeClr val="bg1"/>
              </a:solidFill>
              <a:ea typeface="ＭＳ Ｐゴシック" panose="020B0600070205080204" pitchFamily="34" charset="-128"/>
            </a:endParaRPr>
          </a:p>
          <a:p>
            <a:pPr marL="0" indent="0">
              <a:buFont typeface="Times" pitchFamily="2" charset="0"/>
              <a:buNone/>
            </a:pPr>
            <a:r>
              <a:rPr lang="en-US" altLang="en-US">
                <a:solidFill>
                  <a:schemeClr val="bg1"/>
                </a:solidFill>
                <a:ea typeface="ＭＳ Ｐゴシック" panose="020B0600070205080204" pitchFamily="34" charset="-128"/>
              </a:rPr>
              <a:t>How many solutions can you find where</a:t>
            </a:r>
          </a:p>
          <a:p>
            <a:pPr marL="0" indent="0">
              <a:buFont typeface="Times" pitchFamily="2" charset="0"/>
              <a:buNone/>
            </a:pPr>
            <a:r>
              <a:rPr lang="en-US" altLang="en-US">
                <a:solidFill>
                  <a:schemeClr val="bg1"/>
                </a:solidFill>
                <a:ea typeface="ＭＳ Ｐゴシック" panose="020B0600070205080204" pitchFamily="34" charset="-128"/>
              </a:rPr>
              <a:t>the four numbers add to 100 exactly?</a:t>
            </a:r>
          </a:p>
        </p:txBody>
      </p:sp>
      <p:sp>
        <p:nvSpPr>
          <p:cNvPr id="3" name="Title 2">
            <a:extLst>
              <a:ext uri="{FF2B5EF4-FFF2-40B4-BE49-F238E27FC236}">
                <a16:creationId xmlns:a16="http://schemas.microsoft.com/office/drawing/2014/main" id="{10B3990E-7F6E-FA4A-8277-85260D7F9C21}"/>
              </a:ext>
            </a:extLst>
          </p:cNvPr>
          <p:cNvSpPr>
            <a:spLocks noGrp="1" noChangeArrowheads="1"/>
          </p:cNvSpPr>
          <p:nvPr>
            <p:ph type="title"/>
          </p:nvPr>
        </p:nvSpPr>
        <p:spPr>
          <a:xfrm>
            <a:off x="1042988" y="333375"/>
            <a:ext cx="6748462" cy="766763"/>
          </a:xfrm>
        </p:spPr>
        <p:txBody>
          <a:bodyPr/>
          <a:lstStyle/>
          <a:p>
            <a:r>
              <a:rPr lang="en-US" altLang="en-US" sz="4000">
                <a:solidFill>
                  <a:schemeClr val="bg1"/>
                </a:solidFill>
                <a:ea typeface="ＭＳ Ｐゴシック" panose="020B0600070205080204" pitchFamily="34" charset="-128"/>
              </a:rPr>
              <a:t>Reach 100 (</a:t>
            </a:r>
            <a:r>
              <a:rPr lang="en-US" altLang="en-US">
                <a:solidFill>
                  <a:srgbClr val="66FFFF"/>
                </a:solidFill>
                <a:ea typeface="ＭＳ Ｐゴシック" panose="020B0600070205080204" pitchFamily="34" charset="-128"/>
              </a:rPr>
              <a:t>1130</a:t>
            </a:r>
            <a:r>
              <a:rPr lang="en-US" altLang="en-US" sz="4000">
                <a:solidFill>
                  <a:schemeClr val="bg1"/>
                </a:solidFill>
                <a:ea typeface="ＭＳ Ｐゴシック" panose="020B0600070205080204" pitchFamily="34" charset="-128"/>
              </a:rPr>
              <a:t>)</a:t>
            </a:r>
          </a:p>
        </p:txBody>
      </p:sp>
      <p:pic>
        <p:nvPicPr>
          <p:cNvPr id="58371" name="Picture 4">
            <a:extLst>
              <a:ext uri="{FF2B5EF4-FFF2-40B4-BE49-F238E27FC236}">
                <a16:creationId xmlns:a16="http://schemas.microsoft.com/office/drawing/2014/main" id="{14FC6450-909A-1B47-985A-83F70FCFFA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1287463"/>
            <a:ext cx="2298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2794EEC-9041-6441-BEEB-6186B7B92996}"/>
              </a:ext>
            </a:extLst>
          </p:cNvPr>
          <p:cNvSpPr txBox="1"/>
          <p:nvPr/>
        </p:nvSpPr>
        <p:spPr>
          <a:xfrm>
            <a:off x="6011863" y="1700213"/>
            <a:ext cx="720725" cy="631825"/>
          </a:xfrm>
          <a:prstGeom prst="rect">
            <a:avLst/>
          </a:prstGeom>
          <a:noFill/>
        </p:spPr>
        <p:txBody>
          <a:bodyPr>
            <a:spAutoFit/>
          </a:bodyPr>
          <a:lstStyle/>
          <a:p>
            <a:pPr eaLnBrk="1" hangingPunct="1">
              <a:defRPr/>
            </a:pPr>
            <a:r>
              <a:rPr lang="en-US" sz="3500" b="1" u="none" dirty="0">
                <a:solidFill>
                  <a:schemeClr val="tx1">
                    <a:lumMod val="95000"/>
                    <a:lumOff val="5000"/>
                  </a:schemeClr>
                </a:solidFill>
                <a:latin typeface="Arial" charset="0"/>
                <a:ea typeface="ＭＳ Ｐゴシック" charset="-128"/>
              </a:rPr>
              <a:t> 5</a:t>
            </a:r>
          </a:p>
        </p:txBody>
      </p:sp>
      <p:sp>
        <p:nvSpPr>
          <p:cNvPr id="8" name="TextBox 7">
            <a:extLst>
              <a:ext uri="{FF2B5EF4-FFF2-40B4-BE49-F238E27FC236}">
                <a16:creationId xmlns:a16="http://schemas.microsoft.com/office/drawing/2014/main" id="{22032D1E-C6D3-3C44-A5A7-56FE08342119}"/>
              </a:ext>
            </a:extLst>
          </p:cNvPr>
          <p:cNvSpPr txBox="1"/>
          <p:nvPr/>
        </p:nvSpPr>
        <p:spPr>
          <a:xfrm>
            <a:off x="7016750" y="1706563"/>
            <a:ext cx="720725" cy="630237"/>
          </a:xfrm>
          <a:prstGeom prst="rect">
            <a:avLst/>
          </a:prstGeom>
          <a:noFill/>
        </p:spPr>
        <p:txBody>
          <a:bodyPr>
            <a:spAutoFit/>
          </a:bodyPr>
          <a:lstStyle/>
          <a:p>
            <a:pPr eaLnBrk="1" hangingPunct="1">
              <a:defRPr/>
            </a:pPr>
            <a:r>
              <a:rPr lang="en-US" sz="3500" b="1" u="none" dirty="0">
                <a:solidFill>
                  <a:schemeClr val="tx1">
                    <a:lumMod val="95000"/>
                    <a:lumOff val="5000"/>
                  </a:schemeClr>
                </a:solidFill>
                <a:latin typeface="Arial" charset="0"/>
                <a:ea typeface="ＭＳ Ｐゴシック" charset="-128"/>
              </a:rPr>
              <a:t> 2</a:t>
            </a:r>
          </a:p>
        </p:txBody>
      </p:sp>
      <p:sp>
        <p:nvSpPr>
          <p:cNvPr id="9" name="TextBox 8">
            <a:extLst>
              <a:ext uri="{FF2B5EF4-FFF2-40B4-BE49-F238E27FC236}">
                <a16:creationId xmlns:a16="http://schemas.microsoft.com/office/drawing/2014/main" id="{8BE61185-E849-ED4C-9BC4-A7EE57405936}"/>
              </a:ext>
            </a:extLst>
          </p:cNvPr>
          <p:cNvSpPr txBox="1"/>
          <p:nvPr/>
        </p:nvSpPr>
        <p:spPr>
          <a:xfrm>
            <a:off x="6011863" y="2692400"/>
            <a:ext cx="720725" cy="630238"/>
          </a:xfrm>
          <a:prstGeom prst="rect">
            <a:avLst/>
          </a:prstGeom>
          <a:noFill/>
        </p:spPr>
        <p:txBody>
          <a:bodyPr>
            <a:spAutoFit/>
          </a:bodyPr>
          <a:lstStyle/>
          <a:p>
            <a:pPr eaLnBrk="1" hangingPunct="1">
              <a:defRPr/>
            </a:pPr>
            <a:r>
              <a:rPr lang="en-US" sz="3500" b="1" u="none" dirty="0">
                <a:solidFill>
                  <a:schemeClr val="tx1">
                    <a:lumMod val="95000"/>
                    <a:lumOff val="5000"/>
                  </a:schemeClr>
                </a:solidFill>
                <a:latin typeface="Arial" charset="0"/>
                <a:ea typeface="ＭＳ Ｐゴシック" charset="-128"/>
              </a:rPr>
              <a:t> 1</a:t>
            </a:r>
          </a:p>
        </p:txBody>
      </p:sp>
      <p:sp>
        <p:nvSpPr>
          <p:cNvPr id="10" name="TextBox 9">
            <a:extLst>
              <a:ext uri="{FF2B5EF4-FFF2-40B4-BE49-F238E27FC236}">
                <a16:creationId xmlns:a16="http://schemas.microsoft.com/office/drawing/2014/main" id="{8EAB6996-7688-B04B-8C88-F5A285441F4E}"/>
              </a:ext>
            </a:extLst>
          </p:cNvPr>
          <p:cNvSpPr txBox="1"/>
          <p:nvPr/>
        </p:nvSpPr>
        <p:spPr>
          <a:xfrm>
            <a:off x="7016750" y="2701925"/>
            <a:ext cx="720725" cy="631825"/>
          </a:xfrm>
          <a:prstGeom prst="rect">
            <a:avLst/>
          </a:prstGeom>
          <a:noFill/>
        </p:spPr>
        <p:txBody>
          <a:bodyPr>
            <a:spAutoFit/>
          </a:bodyPr>
          <a:lstStyle/>
          <a:p>
            <a:pPr eaLnBrk="1" hangingPunct="1">
              <a:defRPr/>
            </a:pPr>
            <a:r>
              <a:rPr lang="en-US" sz="3500" b="1" u="none" dirty="0">
                <a:solidFill>
                  <a:schemeClr val="tx1">
                    <a:lumMod val="95000"/>
                    <a:lumOff val="5000"/>
                  </a:schemeClr>
                </a:solidFill>
                <a:latin typeface="Arial" charset="0"/>
                <a:ea typeface="ＭＳ Ｐゴシック" charset="-128"/>
              </a:rPr>
              <a:t> 9</a:t>
            </a:r>
          </a:p>
        </p:txBody>
      </p:sp>
      <p:sp>
        <p:nvSpPr>
          <p:cNvPr id="4" name="TextBox 3">
            <a:extLst>
              <a:ext uri="{FF2B5EF4-FFF2-40B4-BE49-F238E27FC236}">
                <a16:creationId xmlns:a16="http://schemas.microsoft.com/office/drawing/2014/main" id="{B2686481-DD79-D94D-ADF0-AA88999A5F7A}"/>
              </a:ext>
            </a:extLst>
          </p:cNvPr>
          <p:cNvSpPr txBox="1">
            <a:spLocks noChangeArrowheads="1"/>
          </p:cNvSpPr>
          <p:nvPr/>
        </p:nvSpPr>
        <p:spPr bwMode="auto">
          <a:xfrm>
            <a:off x="309563" y="1100138"/>
            <a:ext cx="51260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u="sng">
                <a:solidFill>
                  <a:schemeClr val="tx1"/>
                </a:solidFill>
                <a:latin typeface="Arial" panose="020B0604020202020204" pitchFamily="34" charset="0"/>
                <a:ea typeface="ＭＳ Ｐゴシック" panose="020B0600070205080204" pitchFamily="34" charset="-128"/>
              </a:defRPr>
            </a:lvl1pPr>
            <a:lvl2pPr marL="742950" indent="-285750">
              <a:defRPr u="sng">
                <a:solidFill>
                  <a:schemeClr val="tx1"/>
                </a:solidFill>
                <a:latin typeface="Arial" panose="020B0604020202020204" pitchFamily="34" charset="0"/>
                <a:ea typeface="ＭＳ Ｐゴシック" panose="020B0600070205080204" pitchFamily="34" charset="-128"/>
              </a:defRPr>
            </a:lvl2pPr>
            <a:lvl3pPr marL="1143000" indent="-228600">
              <a:defRPr u="sng">
                <a:solidFill>
                  <a:schemeClr val="tx1"/>
                </a:solidFill>
                <a:latin typeface="Arial" panose="020B0604020202020204" pitchFamily="34" charset="0"/>
                <a:ea typeface="ＭＳ Ｐゴシック" panose="020B0600070205080204" pitchFamily="34" charset="-128"/>
              </a:defRPr>
            </a:lvl3pPr>
            <a:lvl4pPr marL="1600200" indent="-228600">
              <a:defRPr u="sng">
                <a:solidFill>
                  <a:schemeClr val="tx1"/>
                </a:solidFill>
                <a:latin typeface="Arial" panose="020B0604020202020204" pitchFamily="34" charset="0"/>
                <a:ea typeface="ＭＳ Ｐゴシック" panose="020B0600070205080204" pitchFamily="34" charset="-128"/>
              </a:defRPr>
            </a:lvl4pPr>
            <a:lvl5pPr marL="2057400" indent="-228600">
              <a:defRPr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None/>
            </a:pPr>
            <a:r>
              <a:rPr lang="en-US" altLang="en-US" sz="3600" u="none" dirty="0">
                <a:solidFill>
                  <a:schemeClr val="bg1"/>
                </a:solidFill>
              </a:rPr>
              <a:t>This gives four numbers, one in each row (left to right) and one in each column </a:t>
            </a:r>
          </a:p>
          <a:p>
            <a:pPr>
              <a:buFont typeface="Times" pitchFamily="2" charset="0"/>
              <a:buNone/>
            </a:pPr>
            <a:r>
              <a:rPr lang="en-US" altLang="en-US" sz="3600" u="none" dirty="0">
                <a:solidFill>
                  <a:schemeClr val="bg1"/>
                </a:solidFill>
              </a:rPr>
              <a:t>(top to bottom)</a:t>
            </a:r>
          </a:p>
        </p:txBody>
      </p:sp>
      <p:sp>
        <p:nvSpPr>
          <p:cNvPr id="11" name="Footer Placeholder 3">
            <a:extLst>
              <a:ext uri="{FF2B5EF4-FFF2-40B4-BE49-F238E27FC236}">
                <a16:creationId xmlns:a16="http://schemas.microsoft.com/office/drawing/2014/main" id="{07895BDF-C1B8-AE44-BF2C-6E247C169D15}"/>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39320021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
                                            <p:txEl>
                                              <p:pRg st="2" end="2"/>
                                            </p:txEl>
                                          </p:spTgt>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2FF1CE88-3698-A04B-BE0F-C82B25B35A7C}"/>
              </a:ext>
            </a:extLst>
          </p:cNvPr>
          <p:cNvSpPr>
            <a:spLocks noGrp="1" noChangeArrowheads="1"/>
          </p:cNvSpPr>
          <p:nvPr>
            <p:ph type="title"/>
          </p:nvPr>
        </p:nvSpPr>
        <p:spPr>
          <a:xfrm>
            <a:off x="179388" y="457200"/>
            <a:ext cx="8880971" cy="1066800"/>
          </a:xfrm>
        </p:spPr>
        <p:txBody>
          <a:bodyPr/>
          <a:lstStyle/>
          <a:p>
            <a:r>
              <a:rPr lang="en-US" altLang="en-US" sz="3800" dirty="0">
                <a:ea typeface="ＭＳ Ｐゴシック" panose="020B0600070205080204" pitchFamily="34" charset="-128"/>
              </a:rPr>
              <a:t>Reasoned Rounding (</a:t>
            </a:r>
            <a:r>
              <a:rPr lang="en-US" altLang="en-US" dirty="0">
                <a:solidFill>
                  <a:srgbClr val="66FFFF"/>
                </a:solidFill>
                <a:ea typeface="ＭＳ Ｐゴシック" panose="020B0600070205080204" pitchFamily="34" charset="-128"/>
                <a:cs typeface="+mn-cs"/>
              </a:rPr>
              <a:t>10945</a:t>
            </a:r>
            <a:r>
              <a:rPr lang="en-US" altLang="en-US" sz="3800" dirty="0">
                <a:ea typeface="ＭＳ Ｐゴシック" panose="020B0600070205080204" pitchFamily="34" charset="-128"/>
              </a:rPr>
              <a:t>)</a:t>
            </a:r>
          </a:p>
        </p:txBody>
      </p:sp>
      <p:pic>
        <p:nvPicPr>
          <p:cNvPr id="120834" name="Picture 3">
            <a:extLst>
              <a:ext uri="{FF2B5EF4-FFF2-40B4-BE49-F238E27FC236}">
                <a16:creationId xmlns:a16="http://schemas.microsoft.com/office/drawing/2014/main" id="{A972F8DD-894D-644D-B18A-EF56FCC87C39}"/>
              </a:ext>
            </a:extLst>
          </p:cNvPr>
          <p:cNvPicPr>
            <a:picLocks noChangeAspect="1"/>
          </p:cNvPicPr>
          <p:nvPr/>
        </p:nvPicPr>
        <p:blipFill>
          <a:blip r:embed="rId3">
            <a:extLst>
              <a:ext uri="{28A0092B-C50C-407E-A947-70E740481C1C}">
                <a14:useLocalDpi xmlns:a14="http://schemas.microsoft.com/office/drawing/2010/main" val="0"/>
              </a:ext>
            </a:extLst>
          </a:blip>
          <a:srcRect t="19547"/>
          <a:stretch>
            <a:fillRect/>
          </a:stretch>
        </p:blipFill>
        <p:spPr bwMode="auto">
          <a:xfrm>
            <a:off x="0" y="1484313"/>
            <a:ext cx="9144000"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4">
            <a:extLst>
              <a:ext uri="{FF2B5EF4-FFF2-40B4-BE49-F238E27FC236}">
                <a16:creationId xmlns:a16="http://schemas.microsoft.com/office/drawing/2014/main" id="{F33DC472-5090-AB4A-BC74-70BA542610BA}"/>
              </a:ext>
            </a:extLst>
          </p:cNvPr>
          <p:cNvSpPr>
            <a:spLocks noChangeArrowheads="1"/>
          </p:cNvSpPr>
          <p:nvPr/>
        </p:nvSpPr>
        <p:spPr bwMode="auto">
          <a:xfrm>
            <a:off x="179388" y="1484313"/>
            <a:ext cx="576262" cy="360362"/>
          </a:xfrm>
          <a:prstGeom prst="rect">
            <a:avLst/>
          </a:prstGeom>
          <a:solidFill>
            <a:schemeClr val="bg1"/>
          </a:solidFill>
          <a:ln w="9525">
            <a:solidFill>
              <a:schemeClr val="bg1"/>
            </a:solidFill>
            <a:round/>
            <a:headEnd/>
            <a:tailEnd/>
          </a:ln>
        </p:spPr>
        <p:txBody>
          <a:bodyP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5" name="Footer Placeholder 3">
            <a:extLst>
              <a:ext uri="{FF2B5EF4-FFF2-40B4-BE49-F238E27FC236}">
                <a16:creationId xmlns:a16="http://schemas.microsoft.com/office/drawing/2014/main" id="{1F222A04-2230-494E-916D-CB7AAC3A46E9}"/>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129994385"/>
      </p:ext>
    </p:extLst>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23572180-D912-7347-B79C-D61BA4B7A902}"/>
              </a:ext>
            </a:extLst>
          </p:cNvPr>
          <p:cNvSpPr>
            <a:spLocks noGrp="1" noChangeArrowheads="1"/>
          </p:cNvSpPr>
          <p:nvPr>
            <p:ph type="title"/>
          </p:nvPr>
        </p:nvSpPr>
        <p:spPr>
          <a:xfrm>
            <a:off x="185738" y="457200"/>
            <a:ext cx="8707437" cy="1066800"/>
          </a:xfrm>
        </p:spPr>
        <p:txBody>
          <a:bodyPr/>
          <a:lstStyle/>
          <a:p>
            <a:pPr algn="l"/>
            <a:r>
              <a:rPr lang="en-GB" altLang="en-US" dirty="0">
                <a:ea typeface="ＭＳ Ｐゴシック" panose="020B0600070205080204" pitchFamily="34" charset="-128"/>
              </a:rPr>
              <a:t>Reflecting Squarely (</a:t>
            </a:r>
            <a:r>
              <a:rPr lang="en-GB" altLang="en-US" dirty="0">
                <a:solidFill>
                  <a:srgbClr val="66FFFF"/>
                </a:solidFill>
                <a:ea typeface="ＭＳ Ｐゴシック" panose="020B0600070205080204" pitchFamily="34" charset="-128"/>
                <a:cs typeface="+mn-cs"/>
              </a:rPr>
              <a:t>1840</a:t>
            </a:r>
            <a:r>
              <a:rPr lang="en-GB" altLang="en-US" dirty="0">
                <a:ea typeface="ＭＳ Ｐゴシック" panose="020B0600070205080204" pitchFamily="34" charset="-128"/>
              </a:rPr>
              <a:t>)</a:t>
            </a:r>
          </a:p>
        </p:txBody>
      </p:sp>
      <p:pic>
        <p:nvPicPr>
          <p:cNvPr id="122882" name="Content Placeholder 3">
            <a:extLst>
              <a:ext uri="{FF2B5EF4-FFF2-40B4-BE49-F238E27FC236}">
                <a16:creationId xmlns:a16="http://schemas.microsoft.com/office/drawing/2014/main" id="{B0B514F0-29BE-964C-8B61-609F3F41D5E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1370"/>
          <a:stretch>
            <a:fillRect/>
          </a:stretch>
        </p:blipFill>
        <p:spPr>
          <a:xfrm>
            <a:off x="185738" y="1557338"/>
            <a:ext cx="8923337" cy="3794125"/>
          </a:xfrm>
        </p:spPr>
      </p:pic>
      <p:sp>
        <p:nvSpPr>
          <p:cNvPr id="4" name="Footer Placeholder 3">
            <a:extLst>
              <a:ext uri="{FF2B5EF4-FFF2-40B4-BE49-F238E27FC236}">
                <a16:creationId xmlns:a16="http://schemas.microsoft.com/office/drawing/2014/main" id="{383817C9-B010-CA4B-A74E-F4F9C3776C29}"/>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2249293913"/>
      </p:ext>
    </p:extLst>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830F51E9-1D7E-E24F-B877-9CB9AC88BBAD}"/>
              </a:ext>
            </a:extLst>
          </p:cNvPr>
          <p:cNvSpPr>
            <a:spLocks noGrp="1" noChangeArrowheads="1"/>
          </p:cNvSpPr>
          <p:nvPr>
            <p:ph type="title"/>
          </p:nvPr>
        </p:nvSpPr>
        <p:spPr>
          <a:xfrm>
            <a:off x="107503" y="228600"/>
            <a:ext cx="8952855" cy="1066800"/>
          </a:xfrm>
        </p:spPr>
        <p:txBody>
          <a:bodyPr/>
          <a:lstStyle/>
          <a:p>
            <a:r>
              <a:rPr lang="en-US" altLang="en-US" dirty="0">
                <a:ea typeface="ＭＳ Ｐゴシック" panose="020B0600070205080204" pitchFamily="34" charset="-128"/>
              </a:rPr>
              <a:t>Sandwiches (</a:t>
            </a:r>
            <a:r>
              <a:rPr lang="en-US" altLang="en-US" dirty="0">
                <a:solidFill>
                  <a:srgbClr val="66FFFF"/>
                </a:solidFill>
                <a:ea typeface="ＭＳ Ｐゴシック" panose="020B0600070205080204" pitchFamily="34" charset="-128"/>
                <a:cs typeface="+mn-cs"/>
              </a:rPr>
              <a:t>522</a:t>
            </a:r>
            <a:r>
              <a:rPr lang="en-US" altLang="en-US" dirty="0">
                <a:ea typeface="ＭＳ Ｐゴシック" panose="020B0600070205080204" pitchFamily="34" charset="-128"/>
              </a:rPr>
              <a:t>)</a:t>
            </a:r>
          </a:p>
        </p:txBody>
      </p:sp>
      <p:sp>
        <p:nvSpPr>
          <p:cNvPr id="129026" name="Content Placeholder 2">
            <a:extLst>
              <a:ext uri="{FF2B5EF4-FFF2-40B4-BE49-F238E27FC236}">
                <a16:creationId xmlns:a16="http://schemas.microsoft.com/office/drawing/2014/main" id="{DE322D30-6914-2F47-98C2-4839AD7FCE5D}"/>
              </a:ext>
            </a:extLst>
          </p:cNvPr>
          <p:cNvSpPr>
            <a:spLocks noGrp="1" noChangeArrowheads="1"/>
          </p:cNvSpPr>
          <p:nvPr>
            <p:ph idx="1"/>
          </p:nvPr>
        </p:nvSpPr>
        <p:spPr>
          <a:xfrm>
            <a:off x="215515" y="1281953"/>
            <a:ext cx="8712969" cy="4725888"/>
          </a:xfrm>
        </p:spPr>
        <p:txBody>
          <a:bodyPr/>
          <a:lstStyle/>
          <a:p>
            <a:pPr>
              <a:buFont typeface="Times" pitchFamily="2" charset="0"/>
              <a:buNone/>
            </a:pPr>
            <a:r>
              <a:rPr lang="en-US" altLang="en-US" sz="2800" dirty="0">
                <a:ea typeface="ＭＳ Ｐゴシック" panose="020B0600070205080204" pitchFamily="34" charset="-128"/>
              </a:rPr>
              <a:t>Start with two 1</a:t>
            </a:r>
            <a:r>
              <a:rPr lang="ja-JP" altLang="en-US" sz="2800">
                <a:ea typeface="ＭＳ Ｐゴシック" panose="020B0600070205080204" pitchFamily="34" charset="-128"/>
              </a:rPr>
              <a:t>’</a:t>
            </a:r>
            <a:r>
              <a:rPr lang="en-US" altLang="ja-JP" sz="2800" dirty="0">
                <a:ea typeface="ＭＳ Ｐゴシック" panose="020B0600070205080204" pitchFamily="34" charset="-128"/>
              </a:rPr>
              <a:t>s, two 2</a:t>
            </a:r>
            <a:r>
              <a:rPr lang="ja-JP" altLang="en-US" sz="2800">
                <a:ea typeface="ＭＳ Ｐゴシック" panose="020B0600070205080204" pitchFamily="34" charset="-128"/>
              </a:rPr>
              <a:t>’</a:t>
            </a:r>
            <a:r>
              <a:rPr lang="en-US" altLang="ja-JP" sz="2800" dirty="0">
                <a:ea typeface="ＭＳ Ｐゴシック" panose="020B0600070205080204" pitchFamily="34" charset="-128"/>
              </a:rPr>
              <a:t>s and two 3</a:t>
            </a:r>
            <a:r>
              <a:rPr lang="ja-JP" altLang="en-US" sz="2800">
                <a:ea typeface="ＭＳ Ｐゴシック" panose="020B0600070205080204" pitchFamily="34" charset="-128"/>
              </a:rPr>
              <a:t>’</a:t>
            </a:r>
            <a:r>
              <a:rPr lang="en-US" altLang="ja-JP" sz="2800" dirty="0">
                <a:ea typeface="ＭＳ Ｐゴシック" panose="020B0600070205080204" pitchFamily="34" charset="-128"/>
              </a:rPr>
              <a:t>s:</a:t>
            </a:r>
          </a:p>
          <a:p>
            <a:pPr algn="ctr">
              <a:buFont typeface="Times" pitchFamily="2" charset="0"/>
              <a:buNone/>
            </a:pPr>
            <a:endParaRPr lang="en-US" altLang="en-US" sz="2800" dirty="0">
              <a:solidFill>
                <a:srgbClr val="660066"/>
              </a:solidFill>
              <a:ea typeface="ＭＳ Ｐゴシック" panose="020B0600070205080204" pitchFamily="34" charset="-128"/>
            </a:endParaRPr>
          </a:p>
          <a:p>
            <a:pPr algn="ctr">
              <a:buFont typeface="Times" pitchFamily="2" charset="0"/>
              <a:buNone/>
            </a:pPr>
            <a:endParaRPr lang="en-US" altLang="en-US" sz="2800" dirty="0">
              <a:solidFill>
                <a:srgbClr val="660066"/>
              </a:solidFill>
              <a:ea typeface="ＭＳ Ｐゴシック" panose="020B0600070205080204" pitchFamily="34" charset="-128"/>
            </a:endParaRPr>
          </a:p>
          <a:p>
            <a:pPr>
              <a:buFont typeface="Times" pitchFamily="2" charset="0"/>
              <a:buNone/>
            </a:pPr>
            <a:endParaRPr lang="en-US" altLang="en-US" sz="4400" dirty="0">
              <a:ea typeface="ＭＳ Ｐゴシック" panose="020B0600070205080204" pitchFamily="34" charset="-128"/>
            </a:endParaRPr>
          </a:p>
          <a:p>
            <a:pPr>
              <a:buFont typeface="Times" pitchFamily="2" charset="0"/>
              <a:buNone/>
            </a:pPr>
            <a:r>
              <a:rPr lang="en-US" altLang="en-US" sz="2800" dirty="0">
                <a:ea typeface="ＭＳ Ｐゴシック" panose="020B0600070205080204" pitchFamily="34" charset="-128"/>
              </a:rPr>
              <a:t>Can you arrange these digits in a line so that: </a:t>
            </a:r>
          </a:p>
          <a:p>
            <a:pPr marL="457200" indent="-457200">
              <a:buClr>
                <a:schemeClr val="bg1"/>
              </a:buClr>
              <a:buFont typeface="Arial" panose="020B0604020202020204" pitchFamily="34" charset="0"/>
              <a:buChar char="•"/>
            </a:pPr>
            <a:r>
              <a:rPr lang="en-US" altLang="en-US" sz="2800" dirty="0">
                <a:ea typeface="ＭＳ Ｐゴシック" panose="020B0600070205080204" pitchFamily="34" charset="-128"/>
              </a:rPr>
              <a:t>there is just one digit between the two 1s </a:t>
            </a:r>
          </a:p>
          <a:p>
            <a:pPr marL="457200" indent="-457200">
              <a:buClr>
                <a:schemeClr val="bg1"/>
              </a:buClr>
              <a:buFont typeface="Arial" panose="020B0604020202020204" pitchFamily="34" charset="0"/>
              <a:buChar char="•"/>
            </a:pPr>
            <a:r>
              <a:rPr lang="en-US" altLang="en-US" sz="2800" dirty="0">
                <a:ea typeface="ＭＳ Ｐゴシック" panose="020B0600070205080204" pitchFamily="34" charset="-128"/>
              </a:rPr>
              <a:t>there are just two digits between the two 2s</a:t>
            </a:r>
          </a:p>
          <a:p>
            <a:pPr marL="457200" indent="-457200">
              <a:buClr>
                <a:schemeClr val="bg1"/>
              </a:buClr>
              <a:buFont typeface="Arial" panose="020B0604020202020204" pitchFamily="34" charset="0"/>
              <a:buChar char="•"/>
            </a:pPr>
            <a:r>
              <a:rPr lang="en-US" altLang="en-US" sz="2800" dirty="0">
                <a:ea typeface="ＭＳ Ｐゴシック" panose="020B0600070205080204" pitchFamily="34" charset="-128"/>
              </a:rPr>
              <a:t>there are just three digits between the two 3s</a:t>
            </a:r>
          </a:p>
        </p:txBody>
      </p:sp>
      <p:sp>
        <p:nvSpPr>
          <p:cNvPr id="4" name="Footer Placeholder 3">
            <a:extLst>
              <a:ext uri="{FF2B5EF4-FFF2-40B4-BE49-F238E27FC236}">
                <a16:creationId xmlns:a16="http://schemas.microsoft.com/office/drawing/2014/main" id="{A68E9D86-D079-A34F-9E80-3C6218C7D1B0}"/>
              </a:ext>
            </a:extLst>
          </p:cNvPr>
          <p:cNvSpPr>
            <a:spLocks noGrp="1"/>
          </p:cNvSpPr>
          <p:nvPr>
            <p:ph type="ftr" sz="quarter" idx="3"/>
          </p:nvPr>
        </p:nvSpPr>
        <p:spPr>
          <a:xfrm>
            <a:off x="1475656" y="6237312"/>
            <a:ext cx="7584703" cy="456076"/>
          </a:xfrm>
        </p:spPr>
        <p:txBody>
          <a:bodyPr/>
          <a:lstStyle/>
          <a:p>
            <a:pPr algn="r"/>
            <a:r>
              <a:rPr lang="en-GB" dirty="0"/>
              <a:t>nrich.maths.org</a:t>
            </a:r>
          </a:p>
        </p:txBody>
      </p:sp>
      <p:pic>
        <p:nvPicPr>
          <p:cNvPr id="2" name="Picture 1">
            <a:extLst>
              <a:ext uri="{FF2B5EF4-FFF2-40B4-BE49-F238E27FC236}">
                <a16:creationId xmlns:a16="http://schemas.microsoft.com/office/drawing/2014/main" id="{49AF98BE-2174-7744-9BEF-2F727E848469}"/>
              </a:ext>
            </a:extLst>
          </p:cNvPr>
          <p:cNvPicPr>
            <a:picLocks noChangeAspect="1"/>
          </p:cNvPicPr>
          <p:nvPr/>
        </p:nvPicPr>
        <p:blipFill>
          <a:blip r:embed="rId3"/>
          <a:stretch>
            <a:fillRect/>
          </a:stretch>
        </p:blipFill>
        <p:spPr>
          <a:xfrm>
            <a:off x="1955799" y="1916832"/>
            <a:ext cx="5232400" cy="1371600"/>
          </a:xfrm>
          <a:prstGeom prst="rect">
            <a:avLst/>
          </a:prstGeom>
        </p:spPr>
      </p:pic>
    </p:spTree>
    <p:extLst>
      <p:ext uri="{BB962C8B-B14F-4D97-AF65-F5344CB8AC3E}">
        <p14:creationId xmlns:p14="http://schemas.microsoft.com/office/powerpoint/2010/main" val="2159835588"/>
      </p:ext>
    </p:extLst>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9385D144-7168-7049-8198-90763F28F158}"/>
              </a:ext>
            </a:extLst>
          </p:cNvPr>
          <p:cNvSpPr>
            <a:spLocks noGrp="1" noChangeArrowheads="1"/>
          </p:cNvSpPr>
          <p:nvPr>
            <p:ph type="title"/>
          </p:nvPr>
        </p:nvSpPr>
        <p:spPr>
          <a:xfrm>
            <a:off x="107504" y="288601"/>
            <a:ext cx="8952855" cy="1066800"/>
          </a:xfrm>
        </p:spPr>
        <p:txBody>
          <a:bodyPr/>
          <a:lstStyle/>
          <a:p>
            <a:pPr algn="l"/>
            <a:r>
              <a:rPr lang="en-US" altLang="en-US" sz="4000" dirty="0">
                <a:ea typeface="ＭＳ Ｐゴシック" panose="020B0600070205080204" pitchFamily="34" charset="-128"/>
              </a:rPr>
              <a:t>School Fair Necklaces (</a:t>
            </a:r>
            <a:r>
              <a:rPr lang="en-US" altLang="en-US" sz="4000" dirty="0">
                <a:solidFill>
                  <a:srgbClr val="66FFFF"/>
                </a:solidFill>
                <a:ea typeface="ＭＳ Ｐゴシック" panose="020B0600070205080204" pitchFamily="34" charset="-128"/>
                <a:cs typeface="+mn-cs"/>
              </a:rPr>
              <a:t>9692</a:t>
            </a:r>
            <a:r>
              <a:rPr lang="en-US" altLang="en-US" sz="4000" dirty="0">
                <a:ea typeface="ＭＳ Ｐゴシック" panose="020B0600070205080204" pitchFamily="34" charset="-128"/>
              </a:rPr>
              <a:t>)</a:t>
            </a:r>
          </a:p>
        </p:txBody>
      </p:sp>
      <p:sp>
        <p:nvSpPr>
          <p:cNvPr id="131074" name="Content Placeholder 2">
            <a:extLst>
              <a:ext uri="{FF2B5EF4-FFF2-40B4-BE49-F238E27FC236}">
                <a16:creationId xmlns:a16="http://schemas.microsoft.com/office/drawing/2014/main" id="{C801428B-7548-FC4A-B070-57A58595F2A3}"/>
              </a:ext>
            </a:extLst>
          </p:cNvPr>
          <p:cNvSpPr>
            <a:spLocks noGrp="1" noChangeArrowheads="1"/>
          </p:cNvSpPr>
          <p:nvPr>
            <p:ph idx="1"/>
          </p:nvPr>
        </p:nvSpPr>
        <p:spPr>
          <a:xfrm>
            <a:off x="251520" y="1439996"/>
            <a:ext cx="8568952" cy="4653300"/>
          </a:xfrm>
        </p:spPr>
        <p:txBody>
          <a:bodyPr/>
          <a:lstStyle/>
          <a:p>
            <a:pPr marL="0" indent="0">
              <a:buFont typeface="Times" pitchFamily="2" charset="0"/>
              <a:buNone/>
            </a:pPr>
            <a:r>
              <a:rPr lang="en-US" altLang="en-US" sz="2600" dirty="0">
                <a:ea typeface="ＭＳ Ｐゴシック" panose="020B0600070205080204" pitchFamily="34" charset="-128"/>
              </a:rPr>
              <a:t>Rob and Jennie were making necklaces to sell at the school fair.  They decided to make them very mathematical.</a:t>
            </a:r>
            <a:br>
              <a:rPr lang="en-US" altLang="en-US" sz="2600" dirty="0">
                <a:ea typeface="ＭＳ Ｐゴシック" panose="020B0600070205080204" pitchFamily="34" charset="-128"/>
              </a:rPr>
            </a:br>
            <a:r>
              <a:rPr lang="en-US" altLang="en-US" sz="2600" dirty="0">
                <a:ea typeface="ＭＳ Ｐゴシック" panose="020B0600070205080204" pitchFamily="34" charset="-128"/>
              </a:rPr>
              <a:t>Each necklace was to have eight beads, four of one colour and four of another.</a:t>
            </a:r>
            <a:br>
              <a:rPr lang="en-US" altLang="en-US" sz="2600" dirty="0">
                <a:ea typeface="ＭＳ Ｐゴシック" panose="020B0600070205080204" pitchFamily="34" charset="-128"/>
              </a:rPr>
            </a:br>
            <a:r>
              <a:rPr lang="en-US" altLang="en-US" sz="2600" dirty="0">
                <a:ea typeface="ＭＳ Ｐゴシック" panose="020B0600070205080204" pitchFamily="34" charset="-128"/>
              </a:rPr>
              <a:t>And each had to be symmetrical, like this:</a:t>
            </a:r>
          </a:p>
          <a:p>
            <a:pPr marL="0" indent="0">
              <a:buFont typeface="Times" pitchFamily="2" charset="0"/>
              <a:buNone/>
            </a:pPr>
            <a:endParaRPr lang="en-US" altLang="en-US" sz="2600" dirty="0">
              <a:ea typeface="ＭＳ Ｐゴシック" panose="020B0600070205080204" pitchFamily="34" charset="-128"/>
            </a:endParaRPr>
          </a:p>
          <a:p>
            <a:pPr marL="0" indent="0">
              <a:buFont typeface="Times" pitchFamily="2" charset="0"/>
              <a:buNone/>
            </a:pPr>
            <a:endParaRPr lang="en-US" altLang="en-US" sz="2600" dirty="0">
              <a:ea typeface="ＭＳ Ｐゴシック" panose="020B0600070205080204" pitchFamily="34" charset="-128"/>
            </a:endParaRPr>
          </a:p>
          <a:p>
            <a:pPr marL="0" indent="0">
              <a:buFont typeface="Times" pitchFamily="2" charset="0"/>
              <a:buNone/>
            </a:pPr>
            <a:endParaRPr lang="en-US" altLang="en-US" sz="2600" dirty="0">
              <a:ea typeface="ＭＳ Ｐゴシック" panose="020B0600070205080204" pitchFamily="34" charset="-128"/>
            </a:endParaRPr>
          </a:p>
          <a:p>
            <a:pPr marL="0" indent="0">
              <a:buFont typeface="Times" pitchFamily="2" charset="0"/>
              <a:buNone/>
            </a:pPr>
            <a:endParaRPr lang="en-US" altLang="en-US" sz="2600" dirty="0">
              <a:ea typeface="ＭＳ Ｐゴシック" panose="020B0600070205080204" pitchFamily="34" charset="-128"/>
            </a:endParaRPr>
          </a:p>
          <a:p>
            <a:pPr marL="0" indent="0">
              <a:buFont typeface="Times" pitchFamily="2" charset="0"/>
              <a:buNone/>
            </a:pPr>
            <a:endParaRPr lang="en-US" altLang="en-US" sz="2600" dirty="0">
              <a:ea typeface="ＭＳ Ｐゴシック" panose="020B0600070205080204" pitchFamily="34" charset="-128"/>
            </a:endParaRPr>
          </a:p>
          <a:p>
            <a:pPr marL="0" indent="0">
              <a:buFont typeface="Times" pitchFamily="2" charset="0"/>
              <a:buNone/>
            </a:pPr>
            <a:endParaRPr lang="en-US" altLang="en-US" sz="2600" dirty="0">
              <a:ea typeface="ＭＳ Ｐゴシック" panose="020B0600070205080204" pitchFamily="34" charset="-128"/>
            </a:endParaRPr>
          </a:p>
          <a:p>
            <a:pPr marL="0" indent="0">
              <a:buFont typeface="Times" pitchFamily="2" charset="0"/>
              <a:buNone/>
            </a:pPr>
            <a:br>
              <a:rPr lang="en-US" altLang="en-US" sz="2600" dirty="0">
                <a:ea typeface="ＭＳ Ｐゴシック" panose="020B0600070205080204" pitchFamily="34" charset="-128"/>
              </a:rPr>
            </a:br>
            <a:endParaRPr lang="en-US" altLang="en-US" sz="2600" dirty="0">
              <a:ea typeface="ＭＳ Ｐゴシック" panose="020B0600070205080204" pitchFamily="34" charset="-128"/>
            </a:endParaRPr>
          </a:p>
          <a:p>
            <a:pPr marL="0" indent="0">
              <a:buFont typeface="Times" pitchFamily="2" charset="0"/>
              <a:buNone/>
            </a:pPr>
            <a:endParaRPr lang="en-US" altLang="en-US" sz="2000" dirty="0">
              <a:ea typeface="ＭＳ Ｐゴシック" panose="020B0600070205080204" pitchFamily="34" charset="-128"/>
            </a:endParaRPr>
          </a:p>
        </p:txBody>
      </p:sp>
      <p:pic>
        <p:nvPicPr>
          <p:cNvPr id="131075" name="Picture 1">
            <a:extLst>
              <a:ext uri="{FF2B5EF4-FFF2-40B4-BE49-F238E27FC236}">
                <a16:creationId xmlns:a16="http://schemas.microsoft.com/office/drawing/2014/main" id="{19975179-4583-8841-803A-251EE18BCE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151783"/>
            <a:ext cx="28829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1C330934-89AE-4B43-8ED9-ADA572659C13}"/>
              </a:ext>
            </a:extLst>
          </p:cNvPr>
          <p:cNvSpPr>
            <a:spLocks noGrp="1"/>
          </p:cNvSpPr>
          <p:nvPr>
            <p:ph type="ftr" sz="quarter" idx="3"/>
          </p:nvPr>
        </p:nvSpPr>
        <p:spPr>
          <a:xfrm>
            <a:off x="1475656" y="6237312"/>
            <a:ext cx="7584703" cy="456076"/>
          </a:xfrm>
        </p:spPr>
        <p:txBody>
          <a:bodyPr/>
          <a:lstStyle/>
          <a:p>
            <a:pPr algn="r"/>
            <a:r>
              <a:rPr lang="en-GB" dirty="0"/>
              <a:t>nrich.maths.org</a:t>
            </a:r>
          </a:p>
        </p:txBody>
      </p:sp>
      <p:sp>
        <p:nvSpPr>
          <p:cNvPr id="2" name="TextBox 1">
            <a:extLst>
              <a:ext uri="{FF2B5EF4-FFF2-40B4-BE49-F238E27FC236}">
                <a16:creationId xmlns:a16="http://schemas.microsoft.com/office/drawing/2014/main" id="{EE3F9CD8-47FD-CE4B-8B4F-CBD64D9CB5B5}"/>
              </a:ext>
            </a:extLst>
          </p:cNvPr>
          <p:cNvSpPr txBox="1"/>
          <p:nvPr/>
        </p:nvSpPr>
        <p:spPr>
          <a:xfrm>
            <a:off x="4319972" y="4476208"/>
            <a:ext cx="4068452" cy="1292662"/>
          </a:xfrm>
          <a:prstGeom prst="rect">
            <a:avLst/>
          </a:prstGeom>
          <a:noFill/>
        </p:spPr>
        <p:txBody>
          <a:bodyPr wrap="square" rtlCol="0">
            <a:spAutoFit/>
          </a:bodyPr>
          <a:lstStyle/>
          <a:p>
            <a:r>
              <a:rPr lang="en-US" altLang="en-US" sz="2600" u="none" dirty="0"/>
              <a:t>How many different necklaces could they make? </a:t>
            </a:r>
            <a:endParaRPr lang="en-US" sz="2600" u="none" dirty="0"/>
          </a:p>
        </p:txBody>
      </p:sp>
    </p:spTree>
    <p:extLst>
      <p:ext uri="{BB962C8B-B14F-4D97-AF65-F5344CB8AC3E}">
        <p14:creationId xmlns:p14="http://schemas.microsoft.com/office/powerpoint/2010/main" val="256725436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a:extLst>
              <a:ext uri="{FF2B5EF4-FFF2-40B4-BE49-F238E27FC236}">
                <a16:creationId xmlns:a16="http://schemas.microsoft.com/office/drawing/2014/main" id="{87E85618-BD2B-6346-B948-1C7DBF0AAB11}"/>
              </a:ext>
            </a:extLst>
          </p:cNvPr>
          <p:cNvSpPr>
            <a:spLocks noGrp="1" noChangeArrowheads="1"/>
          </p:cNvSpPr>
          <p:nvPr>
            <p:ph type="title"/>
          </p:nvPr>
        </p:nvSpPr>
        <p:spPr>
          <a:xfrm>
            <a:off x="95572" y="228600"/>
            <a:ext cx="8952855" cy="1066800"/>
          </a:xfrm>
        </p:spPr>
        <p:txBody>
          <a:bodyPr/>
          <a:lstStyle/>
          <a:p>
            <a:r>
              <a:rPr lang="en-US" altLang="en-US" dirty="0">
                <a:ea typeface="ＭＳ Ｐゴシック" panose="020B0600070205080204" pitchFamily="34" charset="-128"/>
              </a:rPr>
              <a:t>Sealed Solution (</a:t>
            </a:r>
            <a:r>
              <a:rPr lang="en-US" altLang="en-US" dirty="0">
                <a:solidFill>
                  <a:srgbClr val="66FFFF"/>
                </a:solidFill>
                <a:ea typeface="ＭＳ Ｐゴシック" panose="020B0600070205080204" pitchFamily="34" charset="-128"/>
                <a:cs typeface="+mn-cs"/>
              </a:rPr>
              <a:t>1177</a:t>
            </a:r>
            <a:r>
              <a:rPr lang="en-US" altLang="en-US" dirty="0">
                <a:ea typeface="ＭＳ Ｐゴシック" panose="020B0600070205080204" pitchFamily="34" charset="-128"/>
              </a:rPr>
              <a:t>)</a:t>
            </a:r>
          </a:p>
        </p:txBody>
      </p:sp>
      <p:sp>
        <p:nvSpPr>
          <p:cNvPr id="133122" name="Content Placeholder 2">
            <a:extLst>
              <a:ext uri="{FF2B5EF4-FFF2-40B4-BE49-F238E27FC236}">
                <a16:creationId xmlns:a16="http://schemas.microsoft.com/office/drawing/2014/main" id="{0B9B0AE3-F028-5744-B685-85EB71A9BB02}"/>
              </a:ext>
            </a:extLst>
          </p:cNvPr>
          <p:cNvSpPr>
            <a:spLocks noGrp="1" noChangeArrowheads="1"/>
          </p:cNvSpPr>
          <p:nvPr>
            <p:ph idx="1"/>
          </p:nvPr>
        </p:nvSpPr>
        <p:spPr>
          <a:xfrm>
            <a:off x="142493" y="1295400"/>
            <a:ext cx="8952854" cy="4419600"/>
          </a:xfrm>
        </p:spPr>
        <p:txBody>
          <a:bodyPr/>
          <a:lstStyle/>
          <a:p>
            <a:pPr>
              <a:buFont typeface="Times" pitchFamily="2" charset="0"/>
              <a:buNone/>
            </a:pPr>
            <a:r>
              <a:rPr lang="en-US" altLang="en-US" sz="2800" dirty="0">
                <a:ea typeface="ＭＳ Ｐゴシック" panose="020B0600070205080204" pitchFamily="34" charset="-128"/>
              </a:rPr>
              <a:t>A set of ten cards, each showing one of the digits from 0 to 9, is divided up between five envelopes so that there are two cards in each envelope. The sum of the two numbers inside it is written on each envelope:</a:t>
            </a:r>
          </a:p>
          <a:p>
            <a:pPr>
              <a:buFont typeface="Times" pitchFamily="2" charset="0"/>
              <a:buNone/>
            </a:pPr>
            <a:endParaRPr lang="en-US" altLang="en-US" sz="2800" dirty="0">
              <a:ea typeface="ＭＳ Ｐゴシック" panose="020B0600070205080204" pitchFamily="34" charset="-128"/>
            </a:endParaRPr>
          </a:p>
          <a:p>
            <a:pPr>
              <a:buFont typeface="Times" pitchFamily="2" charset="0"/>
              <a:buNone/>
            </a:pPr>
            <a:endParaRPr lang="en-US" altLang="en-US" sz="2800" dirty="0">
              <a:ea typeface="ＭＳ Ｐゴシック" panose="020B0600070205080204" pitchFamily="34" charset="-128"/>
            </a:endParaRPr>
          </a:p>
          <a:p>
            <a:pPr>
              <a:buFont typeface="Times" pitchFamily="2" charset="0"/>
              <a:buNone/>
            </a:pPr>
            <a:endParaRPr lang="en-US" altLang="en-US" sz="3500" dirty="0">
              <a:ea typeface="ＭＳ Ｐゴシック" panose="020B0600070205080204" pitchFamily="34" charset="-128"/>
            </a:endParaRPr>
          </a:p>
          <a:p>
            <a:pPr>
              <a:buFont typeface="Times" pitchFamily="2" charset="0"/>
              <a:buNone/>
            </a:pPr>
            <a:r>
              <a:rPr lang="en-US" altLang="en-US" sz="2800" dirty="0">
                <a:ea typeface="ＭＳ Ｐゴシック" panose="020B0600070205080204" pitchFamily="34" charset="-128"/>
              </a:rPr>
              <a:t>What numbers could be inside the "8" envelope?</a:t>
            </a:r>
          </a:p>
          <a:p>
            <a:endParaRPr lang="en-US" altLang="en-US" dirty="0">
              <a:ea typeface="ＭＳ Ｐゴシック" panose="020B0600070205080204" pitchFamily="34" charset="-128"/>
            </a:endParaRPr>
          </a:p>
        </p:txBody>
      </p:sp>
      <p:pic>
        <p:nvPicPr>
          <p:cNvPr id="133123" name="Picture 3" descr="envelopes.gif">
            <a:extLst>
              <a:ext uri="{FF2B5EF4-FFF2-40B4-BE49-F238E27FC236}">
                <a16:creationId xmlns:a16="http://schemas.microsoft.com/office/drawing/2014/main" id="{0E102F70-995B-504D-B235-360C33F2F7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6686" y="4149080"/>
            <a:ext cx="6270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B283D410-E8C9-594F-8852-AF0BE4BB85B7}"/>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4199655156"/>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ontent Placeholder 2">
            <a:extLst>
              <a:ext uri="{FF2B5EF4-FFF2-40B4-BE49-F238E27FC236}">
                <a16:creationId xmlns:a16="http://schemas.microsoft.com/office/drawing/2014/main" id="{DADC7FDB-012A-BF4C-88F5-A888E3D7FE75}"/>
              </a:ext>
            </a:extLst>
          </p:cNvPr>
          <p:cNvSpPr>
            <a:spLocks noGrp="1" noChangeArrowheads="1"/>
          </p:cNvSpPr>
          <p:nvPr>
            <p:ph idx="1"/>
          </p:nvPr>
        </p:nvSpPr>
        <p:spPr>
          <a:xfrm>
            <a:off x="215106" y="332656"/>
            <a:ext cx="8713788" cy="4967287"/>
          </a:xfrm>
        </p:spPr>
        <p:txBody>
          <a:bodyPr/>
          <a:lstStyle/>
          <a:p>
            <a:r>
              <a:rPr lang="en-US" altLang="en-US" sz="2200" dirty="0">
                <a:ea typeface="ＭＳ Ｐゴシック" panose="020B0600070205080204" pitchFamily="34" charset="-128"/>
              </a:rPr>
              <a:t>Can you draw: </a:t>
            </a:r>
          </a:p>
          <a:p>
            <a:pPr>
              <a:buClr>
                <a:schemeClr val="bg1"/>
              </a:buClr>
              <a:buFont typeface="Arial" panose="020B0604020202020204" pitchFamily="34" charset="0"/>
              <a:buChar char="•"/>
            </a:pPr>
            <a:r>
              <a:rPr lang="en-US" altLang="en-US" sz="2200" dirty="0">
                <a:ea typeface="ＭＳ Ｐゴシック" panose="020B0600070205080204" pitchFamily="34" charset="-128"/>
              </a:rPr>
              <a:t>a shape in which the area is numerically equal to its perimeter? </a:t>
            </a:r>
          </a:p>
          <a:p>
            <a:pPr>
              <a:buClr>
                <a:schemeClr val="bg1"/>
              </a:buClr>
              <a:buFont typeface="Arial" panose="020B0604020202020204" pitchFamily="34" charset="0"/>
              <a:buChar char="•"/>
            </a:pPr>
            <a:r>
              <a:rPr lang="en-US" altLang="en-US" sz="2200" dirty="0">
                <a:ea typeface="ＭＳ Ｐゴシック" panose="020B0600070205080204" pitchFamily="34" charset="-128"/>
              </a:rPr>
              <a:t>a shape in which the perimeter is numerically twice the area?</a:t>
            </a:r>
          </a:p>
          <a:p>
            <a:pPr>
              <a:buClr>
                <a:schemeClr val="bg1"/>
              </a:buClr>
              <a:buFont typeface="Arial" panose="020B0604020202020204" pitchFamily="34" charset="0"/>
              <a:buChar char="•"/>
            </a:pPr>
            <a:r>
              <a:rPr lang="en-US" altLang="en-US" sz="2200" dirty="0">
                <a:ea typeface="ＭＳ Ｐゴシック" panose="020B0600070205080204" pitchFamily="34" charset="-128"/>
              </a:rPr>
              <a:t>a shape in which the area is numerically twice the perimeter?</a:t>
            </a:r>
          </a:p>
          <a:p>
            <a:endParaRPr lang="en-US" altLang="en-US" sz="500" dirty="0">
              <a:ea typeface="ＭＳ Ｐゴシック" panose="020B0600070205080204" pitchFamily="34" charset="-128"/>
            </a:endParaRPr>
          </a:p>
          <a:p>
            <a:r>
              <a:rPr lang="en-US" altLang="en-US" sz="2200" dirty="0">
                <a:ea typeface="ＭＳ Ｐゴシック" panose="020B0600070205080204" pitchFamily="34" charset="-128"/>
              </a:rPr>
              <a:t>Can you make:</a:t>
            </a:r>
          </a:p>
          <a:p>
            <a:pPr>
              <a:buClr>
                <a:schemeClr val="bg1"/>
              </a:buClr>
              <a:buFont typeface="Arial" panose="020B0604020202020204" pitchFamily="34" charset="0"/>
              <a:buChar char="•"/>
            </a:pPr>
            <a:r>
              <a:rPr lang="en-US" altLang="en-US" sz="2200" dirty="0">
                <a:ea typeface="ＭＳ Ｐゴシック" panose="020B0600070205080204" pitchFamily="34" charset="-128"/>
              </a:rPr>
              <a:t>the area of your shape go up but the perimeter go down?</a:t>
            </a:r>
          </a:p>
          <a:p>
            <a:pPr>
              <a:buClr>
                <a:schemeClr val="bg1"/>
              </a:buClr>
              <a:buFont typeface="Arial" panose="020B0604020202020204" pitchFamily="34" charset="0"/>
              <a:buChar char="•"/>
            </a:pPr>
            <a:r>
              <a:rPr lang="en-US" altLang="en-US" sz="2200" dirty="0">
                <a:ea typeface="ＭＳ Ｐゴシック" panose="020B0600070205080204" pitchFamily="34" charset="-128"/>
              </a:rPr>
              <a:t>the perimeter of your shape go up but the area go down?</a:t>
            </a:r>
          </a:p>
          <a:p>
            <a:endParaRPr lang="en-US" altLang="en-US" sz="500" dirty="0">
              <a:ea typeface="ＭＳ Ｐゴシック" panose="020B0600070205080204" pitchFamily="34" charset="-128"/>
            </a:endParaRPr>
          </a:p>
          <a:p>
            <a:r>
              <a:rPr lang="en-US" altLang="en-US" sz="2200" dirty="0">
                <a:ea typeface="ＭＳ Ｐゴシック" panose="020B0600070205080204" pitchFamily="34" charset="-128"/>
              </a:rPr>
              <a:t>Can you draw some shapes:</a:t>
            </a:r>
          </a:p>
          <a:p>
            <a:pPr>
              <a:buClr>
                <a:schemeClr val="bg1"/>
              </a:buClr>
              <a:buFont typeface="Arial" panose="020B0604020202020204" pitchFamily="34" charset="0"/>
              <a:buChar char="•"/>
            </a:pPr>
            <a:r>
              <a:rPr lang="en-US" altLang="en-US" sz="2200" dirty="0">
                <a:ea typeface="ＭＳ Ｐゴシック" panose="020B0600070205080204" pitchFamily="34" charset="-128"/>
              </a:rPr>
              <a:t>that have the same area but different perimeters?</a:t>
            </a:r>
          </a:p>
          <a:p>
            <a:pPr>
              <a:buClr>
                <a:schemeClr val="bg1"/>
              </a:buClr>
              <a:buFont typeface="Arial" panose="020B0604020202020204" pitchFamily="34" charset="0"/>
              <a:buChar char="•"/>
            </a:pPr>
            <a:r>
              <a:rPr lang="en-US" altLang="en-US" sz="2200" dirty="0">
                <a:ea typeface="ＭＳ Ｐゴシック" panose="020B0600070205080204" pitchFamily="34" charset="-128"/>
              </a:rPr>
              <a:t>that have the same perimeter but different areas?</a:t>
            </a:r>
          </a:p>
        </p:txBody>
      </p:sp>
      <p:sp>
        <p:nvSpPr>
          <p:cNvPr id="3" name="Footer Placeholder 3">
            <a:extLst>
              <a:ext uri="{FF2B5EF4-FFF2-40B4-BE49-F238E27FC236}">
                <a16:creationId xmlns:a16="http://schemas.microsoft.com/office/drawing/2014/main" id="{BC72975F-9BAA-5D47-A237-5CF0FF244A16}"/>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455611541"/>
      </p:ext>
    </p:extLst>
  </p:cSld>
  <p:clrMapOvr>
    <a:masterClrMapping/>
  </p:clrMapOvr>
  <p:transition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04737947-2AC4-0D4A-91A8-E6D6B33EA90A}"/>
              </a:ext>
            </a:extLst>
          </p:cNvPr>
          <p:cNvSpPr>
            <a:spLocks noGrp="1" noChangeArrowheads="1"/>
          </p:cNvSpPr>
          <p:nvPr>
            <p:ph type="title"/>
          </p:nvPr>
        </p:nvSpPr>
        <p:spPr>
          <a:xfrm>
            <a:off x="0" y="489992"/>
            <a:ext cx="9060359" cy="1066800"/>
          </a:xfrm>
        </p:spPr>
        <p:txBody>
          <a:bodyPr/>
          <a:lstStyle/>
          <a:p>
            <a:r>
              <a:rPr lang="en-GB" altLang="en-US" dirty="0">
                <a:ea typeface="ＭＳ Ｐゴシック" panose="020B0600070205080204" pitchFamily="34" charset="-128"/>
              </a:rPr>
              <a:t>Shape Draw (</a:t>
            </a:r>
            <a:r>
              <a:rPr lang="en-GB" altLang="en-US" sz="4000" dirty="0">
                <a:solidFill>
                  <a:srgbClr val="66FFFF"/>
                </a:solidFill>
                <a:ea typeface="ＭＳ Ｐゴシック" panose="020B0600070205080204" pitchFamily="34" charset="-128"/>
                <a:cs typeface="+mn-cs"/>
              </a:rPr>
              <a:t>10368</a:t>
            </a:r>
            <a:r>
              <a:rPr lang="en-GB" altLang="en-US" dirty="0">
                <a:ea typeface="ＭＳ Ｐゴシック" panose="020B0600070205080204" pitchFamily="34" charset="-128"/>
              </a:rPr>
              <a:t>) </a:t>
            </a:r>
            <a:br>
              <a:rPr lang="en-GB" altLang="en-US" sz="2800" b="0" dirty="0">
                <a:ea typeface="ＭＳ Ｐゴシック" panose="020B0600070205080204" pitchFamily="34" charset="-128"/>
              </a:rPr>
            </a:br>
            <a:endParaRPr lang="en-US" altLang="en-US" dirty="0">
              <a:ea typeface="ＭＳ Ｐゴシック" panose="020B0600070205080204" pitchFamily="34" charset="-128"/>
            </a:endParaRPr>
          </a:p>
        </p:txBody>
      </p:sp>
      <p:sp>
        <p:nvSpPr>
          <p:cNvPr id="135170" name="Content Placeholder 1">
            <a:extLst>
              <a:ext uri="{FF2B5EF4-FFF2-40B4-BE49-F238E27FC236}">
                <a16:creationId xmlns:a16="http://schemas.microsoft.com/office/drawing/2014/main" id="{FCFFDDE6-440C-AC47-B7FC-98367FD0703B}"/>
              </a:ext>
            </a:extLst>
          </p:cNvPr>
          <p:cNvSpPr>
            <a:spLocks noGrp="1" noChangeArrowheads="1"/>
          </p:cNvSpPr>
          <p:nvPr>
            <p:ph idx="1"/>
          </p:nvPr>
        </p:nvSpPr>
        <p:spPr>
          <a:xfrm>
            <a:off x="425697" y="1412776"/>
            <a:ext cx="8178751" cy="4680520"/>
          </a:xfrm>
        </p:spPr>
        <p:txBody>
          <a:bodyPr/>
          <a:lstStyle/>
          <a:p>
            <a:pPr marL="0" indent="0">
              <a:buFont typeface="Times" pitchFamily="2" charset="0"/>
              <a:buNone/>
            </a:pPr>
            <a:r>
              <a:rPr lang="en-US" altLang="en-US" dirty="0">
                <a:ea typeface="ＭＳ Ｐゴシック" panose="020B0600070205080204" pitchFamily="34" charset="-128"/>
              </a:rPr>
              <a:t>This challenge is designed to be worked on in a small group.</a:t>
            </a:r>
          </a:p>
          <a:p>
            <a:pPr marL="0" indent="0">
              <a:buFont typeface="Times" pitchFamily="2" charset="0"/>
              <a:buNone/>
            </a:pPr>
            <a:endParaRPr lang="en-US" altLang="en-US" sz="2000" dirty="0">
              <a:ea typeface="ＭＳ Ｐゴシック" panose="020B0600070205080204" pitchFamily="34" charset="-128"/>
            </a:endParaRPr>
          </a:p>
          <a:p>
            <a:pPr marL="0" indent="0">
              <a:buFont typeface="Times" pitchFamily="2" charset="0"/>
              <a:buNone/>
            </a:pPr>
            <a:r>
              <a:rPr lang="en-US" altLang="en-US" dirty="0">
                <a:ea typeface="ＭＳ Ｐゴシック" panose="020B0600070205080204" pitchFamily="34" charset="-128"/>
              </a:rPr>
              <a:t>Using the eight cards can you work out the shape that is being described?</a:t>
            </a:r>
          </a:p>
          <a:p>
            <a:pPr marL="0" indent="0">
              <a:buFont typeface="Times" pitchFamily="2" charset="0"/>
              <a:buNone/>
            </a:pPr>
            <a:endParaRPr lang="en-US" altLang="en-US" sz="2000" dirty="0">
              <a:ea typeface="ＭＳ Ｐゴシック" panose="020B0600070205080204" pitchFamily="34" charset="-128"/>
            </a:endParaRPr>
          </a:p>
          <a:p>
            <a:pPr marL="0" indent="0">
              <a:buFont typeface="Times" pitchFamily="2" charset="0"/>
              <a:buNone/>
            </a:pPr>
            <a:r>
              <a:rPr lang="en-US" altLang="en-US" dirty="0">
                <a:ea typeface="ＭＳ Ｐゴシック" panose="020B0600070205080204" pitchFamily="34" charset="-128"/>
              </a:rPr>
              <a:t>Do you need all the information that was given? Can you explain how you know?</a:t>
            </a:r>
          </a:p>
        </p:txBody>
      </p:sp>
      <p:sp>
        <p:nvSpPr>
          <p:cNvPr id="4" name="Footer Placeholder 3">
            <a:extLst>
              <a:ext uri="{FF2B5EF4-FFF2-40B4-BE49-F238E27FC236}">
                <a16:creationId xmlns:a16="http://schemas.microsoft.com/office/drawing/2014/main" id="{F5463228-7047-D840-8443-2CA60D1513DB}"/>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79199246"/>
      </p:ext>
    </p:extLst>
  </p:cSld>
  <p:clrMapOvr>
    <a:masterClrMapping/>
  </p:clrMapOvr>
  <p:transition advClick="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338DC32-45E5-CA4B-A528-6F41D71322CF}"/>
              </a:ext>
            </a:extLst>
          </p:cNvPr>
          <p:cNvSpPr>
            <a:spLocks noGrp="1"/>
          </p:cNvSpPr>
          <p:nvPr>
            <p:ph type="subTitle" idx="1"/>
          </p:nvPr>
        </p:nvSpPr>
        <p:spPr>
          <a:xfrm>
            <a:off x="265325" y="1256568"/>
            <a:ext cx="3370571" cy="4764720"/>
          </a:xfrm>
        </p:spPr>
        <p:txBody>
          <a:bodyPr/>
          <a:lstStyle/>
          <a:p>
            <a:pPr algn="l"/>
            <a:r>
              <a:rPr lang="en-US" sz="2800" dirty="0"/>
              <a:t>The coloured shapes stand for eleven of the numbers from 0 to 12. </a:t>
            </a:r>
          </a:p>
          <a:p>
            <a:pPr algn="l"/>
            <a:r>
              <a:rPr lang="en-US" sz="2800" dirty="0"/>
              <a:t>Each shape is a different number. </a:t>
            </a:r>
          </a:p>
          <a:p>
            <a:pPr algn="l"/>
            <a:r>
              <a:rPr lang="en-US" sz="2800" dirty="0"/>
              <a:t> </a:t>
            </a:r>
          </a:p>
          <a:p>
            <a:pPr algn="l"/>
            <a:r>
              <a:rPr lang="en-US" sz="2800" dirty="0"/>
              <a:t>Can you work out what they are?</a:t>
            </a:r>
          </a:p>
        </p:txBody>
      </p:sp>
      <p:sp>
        <p:nvSpPr>
          <p:cNvPr id="4" name="Footer Placeholder 3">
            <a:extLst>
              <a:ext uri="{FF2B5EF4-FFF2-40B4-BE49-F238E27FC236}">
                <a16:creationId xmlns:a16="http://schemas.microsoft.com/office/drawing/2014/main" id="{45215A14-2C57-4743-A7B3-719D9A1CA205}"/>
              </a:ext>
            </a:extLst>
          </p:cNvPr>
          <p:cNvSpPr>
            <a:spLocks noGrp="1"/>
          </p:cNvSpPr>
          <p:nvPr>
            <p:ph type="ftr" sz="quarter" idx="10"/>
          </p:nvPr>
        </p:nvSpPr>
        <p:spPr/>
        <p:txBody>
          <a:bodyPr/>
          <a:lstStyle/>
          <a:p>
            <a:pPr algn="r">
              <a:defRPr/>
            </a:pPr>
            <a:r>
              <a:rPr lang="en-GB" sz="2400">
                <a:solidFill>
                  <a:srgbClr val="003C71"/>
                </a:solidFill>
              </a:rPr>
              <a:t>nrich.maths.org</a:t>
            </a:r>
            <a:endParaRPr lang="en-GB" dirty="0">
              <a:solidFill>
                <a:srgbClr val="003C71"/>
              </a:solidFill>
            </a:endParaRPr>
          </a:p>
        </p:txBody>
      </p:sp>
      <p:sp>
        <p:nvSpPr>
          <p:cNvPr id="5" name="Title 1">
            <a:extLst>
              <a:ext uri="{FF2B5EF4-FFF2-40B4-BE49-F238E27FC236}">
                <a16:creationId xmlns:a16="http://schemas.microsoft.com/office/drawing/2014/main" id="{8A61829D-94F0-D045-925D-5FC6926D391A}"/>
              </a:ext>
            </a:extLst>
          </p:cNvPr>
          <p:cNvSpPr>
            <a:spLocks noGrp="1" noChangeArrowheads="1"/>
          </p:cNvSpPr>
          <p:nvPr>
            <p:ph type="title"/>
          </p:nvPr>
        </p:nvSpPr>
        <p:spPr>
          <a:xfrm>
            <a:off x="0" y="177349"/>
            <a:ext cx="9144000" cy="757390"/>
          </a:xfrm>
        </p:spPr>
        <p:txBody>
          <a:bodyPr/>
          <a:lstStyle/>
          <a:p>
            <a:r>
              <a:rPr lang="en-US" altLang="en-US" dirty="0">
                <a:ea typeface="ＭＳ Ｐゴシック" panose="020B0600070205080204" pitchFamily="34" charset="-128"/>
              </a:rPr>
              <a:t>Shape Times Shape (</a:t>
            </a:r>
            <a:r>
              <a:rPr lang="en-US" altLang="en-US" dirty="0">
                <a:solidFill>
                  <a:srgbClr val="66FFFF"/>
                </a:solidFill>
                <a:ea typeface="ＭＳ Ｐゴシック" panose="020B0600070205080204" pitchFamily="34" charset="-128"/>
                <a:cs typeface="+mn-cs"/>
              </a:rPr>
              <a:t>5714</a:t>
            </a:r>
            <a:r>
              <a:rPr lang="en-US" altLang="en-US" dirty="0">
                <a:ea typeface="ＭＳ Ｐゴシック" panose="020B0600070205080204" pitchFamily="34" charset="-128"/>
              </a:rPr>
              <a:t>)</a:t>
            </a:r>
          </a:p>
        </p:txBody>
      </p:sp>
      <p:pic>
        <p:nvPicPr>
          <p:cNvPr id="7" name="Picture 6">
            <a:extLst>
              <a:ext uri="{FF2B5EF4-FFF2-40B4-BE49-F238E27FC236}">
                <a16:creationId xmlns:a16="http://schemas.microsoft.com/office/drawing/2014/main" id="{7167DA77-8217-4544-86FC-3B1B49A5EC47}"/>
              </a:ext>
            </a:extLst>
          </p:cNvPr>
          <p:cNvPicPr>
            <a:picLocks noChangeAspect="1"/>
          </p:cNvPicPr>
          <p:nvPr/>
        </p:nvPicPr>
        <p:blipFill>
          <a:blip r:embed="rId2"/>
          <a:stretch>
            <a:fillRect/>
          </a:stretch>
        </p:blipFill>
        <p:spPr>
          <a:xfrm>
            <a:off x="3737235" y="1495239"/>
            <a:ext cx="5141440" cy="3867522"/>
          </a:xfrm>
          <a:prstGeom prst="rect">
            <a:avLst/>
          </a:prstGeom>
        </p:spPr>
      </p:pic>
    </p:spTree>
    <p:extLst>
      <p:ext uri="{BB962C8B-B14F-4D97-AF65-F5344CB8AC3E}">
        <p14:creationId xmlns:p14="http://schemas.microsoft.com/office/powerpoint/2010/main" val="3197354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a:extLst>
              <a:ext uri="{FF2B5EF4-FFF2-40B4-BE49-F238E27FC236}">
                <a16:creationId xmlns:a16="http://schemas.microsoft.com/office/drawing/2014/main" id="{67FE73DD-244D-744B-AF2B-3403CD755171}"/>
              </a:ext>
            </a:extLst>
          </p:cNvPr>
          <p:cNvSpPr>
            <a:spLocks noGrp="1" noChangeArrowheads="1"/>
          </p:cNvSpPr>
          <p:nvPr>
            <p:ph type="title"/>
          </p:nvPr>
        </p:nvSpPr>
        <p:spPr>
          <a:xfrm>
            <a:off x="6389" y="164612"/>
            <a:ext cx="9060358" cy="767902"/>
          </a:xfrm>
        </p:spPr>
        <p:txBody>
          <a:bodyPr/>
          <a:lstStyle/>
          <a:p>
            <a:r>
              <a:rPr lang="en-GB" altLang="en-US" dirty="0">
                <a:ea typeface="ＭＳ Ｐゴシック" panose="020B0600070205080204" pitchFamily="34" charset="-128"/>
              </a:rPr>
              <a:t>Sort the Street (</a:t>
            </a:r>
            <a:r>
              <a:rPr lang="en-GB" altLang="en-US" dirty="0">
                <a:solidFill>
                  <a:srgbClr val="66FFFF"/>
                </a:solidFill>
                <a:ea typeface="ＭＳ Ｐゴシック" panose="020B0600070205080204" pitchFamily="34" charset="-128"/>
                <a:cs typeface="+mn-cs"/>
              </a:rPr>
              <a:t>5157</a:t>
            </a:r>
            <a:r>
              <a:rPr lang="en-GB" altLang="en-US" dirty="0">
                <a:ea typeface="ＭＳ Ｐゴシック" panose="020B0600070205080204" pitchFamily="34" charset="-128"/>
              </a:rPr>
              <a:t>)</a:t>
            </a:r>
          </a:p>
        </p:txBody>
      </p:sp>
      <p:sp>
        <p:nvSpPr>
          <p:cNvPr id="4" name="Footer Placeholder 3">
            <a:extLst>
              <a:ext uri="{FF2B5EF4-FFF2-40B4-BE49-F238E27FC236}">
                <a16:creationId xmlns:a16="http://schemas.microsoft.com/office/drawing/2014/main" id="{9478E148-D3D1-5546-BB4F-7ED3875E003D}"/>
              </a:ext>
            </a:extLst>
          </p:cNvPr>
          <p:cNvSpPr>
            <a:spLocks noGrp="1"/>
          </p:cNvSpPr>
          <p:nvPr>
            <p:ph type="ftr" sz="quarter" idx="3"/>
          </p:nvPr>
        </p:nvSpPr>
        <p:spPr>
          <a:xfrm>
            <a:off x="1475656" y="6237312"/>
            <a:ext cx="7584703" cy="456076"/>
          </a:xfrm>
        </p:spPr>
        <p:txBody>
          <a:bodyPr/>
          <a:lstStyle/>
          <a:p>
            <a:pPr algn="r"/>
            <a:r>
              <a:rPr lang="en-GB" dirty="0"/>
              <a:t>nrich.maths.org</a:t>
            </a:r>
          </a:p>
        </p:txBody>
      </p:sp>
      <p:pic>
        <p:nvPicPr>
          <p:cNvPr id="5" name="Picture 4">
            <a:extLst>
              <a:ext uri="{FF2B5EF4-FFF2-40B4-BE49-F238E27FC236}">
                <a16:creationId xmlns:a16="http://schemas.microsoft.com/office/drawing/2014/main" id="{A24AC15B-7092-8B48-B6C6-F69AA11D1485}"/>
              </a:ext>
            </a:extLst>
          </p:cNvPr>
          <p:cNvPicPr>
            <a:picLocks noChangeAspect="1"/>
          </p:cNvPicPr>
          <p:nvPr/>
        </p:nvPicPr>
        <p:blipFill>
          <a:blip r:embed="rId3"/>
          <a:stretch>
            <a:fillRect/>
          </a:stretch>
        </p:blipFill>
        <p:spPr>
          <a:xfrm>
            <a:off x="2712667" y="1108163"/>
            <a:ext cx="3647802" cy="5131309"/>
          </a:xfrm>
          <a:prstGeom prst="rect">
            <a:avLst/>
          </a:prstGeom>
        </p:spPr>
      </p:pic>
    </p:spTree>
    <p:extLst>
      <p:ext uri="{BB962C8B-B14F-4D97-AF65-F5344CB8AC3E}">
        <p14:creationId xmlns:p14="http://schemas.microsoft.com/office/powerpoint/2010/main" val="3024591696"/>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Content Placeholder 3">
            <a:extLst>
              <a:ext uri="{FF2B5EF4-FFF2-40B4-BE49-F238E27FC236}">
                <a16:creationId xmlns:a16="http://schemas.microsoft.com/office/drawing/2014/main" id="{4EE95BAE-E709-FE41-B4A7-6180AC8BAA96}"/>
              </a:ext>
            </a:extLst>
          </p:cNvPr>
          <p:cNvSpPr>
            <a:spLocks noGrp="1" noChangeArrowheads="1"/>
          </p:cNvSpPr>
          <p:nvPr>
            <p:ph idx="1"/>
          </p:nvPr>
        </p:nvSpPr>
        <p:spPr>
          <a:xfrm>
            <a:off x="395535" y="3685944"/>
            <a:ext cx="8115672" cy="2372061"/>
          </a:xfrm>
        </p:spPr>
        <p:txBody>
          <a:bodyPr wrap="square">
            <a:spAutoFit/>
          </a:bodyPr>
          <a:lstStyle/>
          <a:p>
            <a:pPr>
              <a:buFont typeface="Times" pitchFamily="2" charset="0"/>
              <a:buNone/>
            </a:pPr>
            <a:r>
              <a:rPr lang="en-US" altLang="en-US" dirty="0">
                <a:ea typeface="ＭＳ Ｐゴシック" panose="020B0600070205080204" pitchFamily="34" charset="-128"/>
              </a:rPr>
              <a:t>0.5	      0.25				0.75			0.3</a:t>
            </a:r>
          </a:p>
          <a:p>
            <a:pPr>
              <a:buFont typeface="Times" pitchFamily="2" charset="0"/>
              <a:buNone/>
            </a:pPr>
            <a:r>
              <a:rPr lang="en-US" altLang="en-US" dirty="0">
                <a:ea typeface="ＭＳ Ｐゴシック" panose="020B0600070205080204" pitchFamily="34" charset="-128"/>
              </a:rPr>
              <a:t>0.35  		0.9    	  		0.99			0.999</a:t>
            </a:r>
          </a:p>
          <a:p>
            <a:pPr>
              <a:buFont typeface="Times" pitchFamily="2" charset="0"/>
              <a:buNone/>
            </a:pPr>
            <a:r>
              <a:rPr lang="en-US" altLang="en-US" dirty="0">
                <a:ea typeface="ＭＳ Ｐゴシック" panose="020B0600070205080204" pitchFamily="34" charset="-128"/>
              </a:rPr>
              <a:t>0.1	      0.01	    		0.05			1.79</a:t>
            </a:r>
          </a:p>
          <a:p>
            <a:pPr>
              <a:buFont typeface="Times" pitchFamily="2" charset="0"/>
              <a:buNone/>
            </a:pPr>
            <a:r>
              <a:rPr lang="en-US" altLang="en-US" dirty="0">
                <a:ea typeface="ＭＳ Ｐゴシック" panose="020B0600070205080204" pitchFamily="34" charset="-128"/>
              </a:rPr>
              <a:t>0.64   	0.32	   		0.54			0.865</a:t>
            </a:r>
          </a:p>
        </p:txBody>
      </p:sp>
      <p:pic>
        <p:nvPicPr>
          <p:cNvPr id="140290" name="Content Placeholder 3" descr="Screen Shot 2014-03-26 at 23.38.37.png">
            <a:extLst>
              <a:ext uri="{FF2B5EF4-FFF2-40B4-BE49-F238E27FC236}">
                <a16:creationId xmlns:a16="http://schemas.microsoft.com/office/drawing/2014/main" id="{F91A683E-8498-4248-A258-162BABA58FE8}"/>
              </a:ext>
            </a:extLst>
          </p:cNvPr>
          <p:cNvPicPr>
            <a:picLocks noChangeAspect="1"/>
          </p:cNvPicPr>
          <p:nvPr/>
        </p:nvPicPr>
        <p:blipFill>
          <a:blip r:embed="rId3">
            <a:extLst>
              <a:ext uri="{28A0092B-C50C-407E-A947-70E740481C1C}">
                <a14:useLocalDpi xmlns:a14="http://schemas.microsoft.com/office/drawing/2010/main" val="0"/>
              </a:ext>
            </a:extLst>
          </a:blip>
          <a:srcRect l="224" r="500"/>
          <a:stretch>
            <a:fillRect/>
          </a:stretch>
        </p:blipFill>
        <p:spPr bwMode="auto">
          <a:xfrm>
            <a:off x="2994459" y="1050775"/>
            <a:ext cx="2917825"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extBox 3">
            <a:extLst>
              <a:ext uri="{FF2B5EF4-FFF2-40B4-BE49-F238E27FC236}">
                <a16:creationId xmlns:a16="http://schemas.microsoft.com/office/drawing/2014/main" id="{999FFAE7-DA3D-584E-99B0-FAA0AEF97BD4}"/>
              </a:ext>
            </a:extLst>
          </p:cNvPr>
          <p:cNvSpPr txBox="1">
            <a:spLocks noChangeArrowheads="1"/>
          </p:cNvSpPr>
          <p:nvPr/>
        </p:nvSpPr>
        <p:spPr bwMode="auto">
          <a:xfrm>
            <a:off x="41820" y="164612"/>
            <a:ext cx="906035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1" u="none" dirty="0">
                <a:solidFill>
                  <a:schemeClr val="bg1"/>
                </a:solidFill>
              </a:rPr>
              <a:t>Spiralling Decimals (</a:t>
            </a:r>
            <a:r>
              <a:rPr lang="en-US" altLang="en-US" sz="4400" b="1" u="none" dirty="0">
                <a:solidFill>
                  <a:srgbClr val="66FFFF"/>
                </a:solidFill>
                <a:latin typeface="+mn-lt"/>
              </a:rPr>
              <a:t>10326</a:t>
            </a:r>
            <a:r>
              <a:rPr lang="en-US" altLang="en-US" sz="4400" b="1" u="none" dirty="0">
                <a:solidFill>
                  <a:schemeClr val="bg1"/>
                </a:solidFill>
              </a:rPr>
              <a:t>)</a:t>
            </a:r>
          </a:p>
        </p:txBody>
      </p:sp>
      <p:sp>
        <p:nvSpPr>
          <p:cNvPr id="5" name="Footer Placeholder 3">
            <a:extLst>
              <a:ext uri="{FF2B5EF4-FFF2-40B4-BE49-F238E27FC236}">
                <a16:creationId xmlns:a16="http://schemas.microsoft.com/office/drawing/2014/main" id="{526AFEC8-3464-9346-AD2F-587C9B799605}"/>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4067325151"/>
      </p:ext>
    </p:extLst>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D4D1D6B1-DBCA-784F-B8C6-EF76A0A1947A}"/>
              </a:ext>
            </a:extLst>
          </p:cNvPr>
          <p:cNvSpPr>
            <a:spLocks noGrp="1" noChangeArrowheads="1"/>
          </p:cNvSpPr>
          <p:nvPr>
            <p:ph type="title"/>
          </p:nvPr>
        </p:nvSpPr>
        <p:spPr>
          <a:xfrm>
            <a:off x="0" y="457200"/>
            <a:ext cx="9144000" cy="1066800"/>
          </a:xfrm>
        </p:spPr>
        <p:txBody>
          <a:bodyPr/>
          <a:lstStyle/>
          <a:p>
            <a:r>
              <a:rPr lang="en-US" altLang="en-US" dirty="0">
                <a:ea typeface="ＭＳ Ｐゴシック" panose="020B0600070205080204" pitchFamily="34" charset="-128"/>
              </a:rPr>
              <a:t>Square Corners (</a:t>
            </a:r>
            <a:r>
              <a:rPr lang="en-US" altLang="en-US" dirty="0">
                <a:solidFill>
                  <a:srgbClr val="66FFFF"/>
                </a:solidFill>
                <a:ea typeface="ＭＳ Ｐゴシック" panose="020B0600070205080204" pitchFamily="34" charset="-128"/>
                <a:cs typeface="+mn-cs"/>
              </a:rPr>
              <a:t>1142</a:t>
            </a:r>
            <a:r>
              <a:rPr lang="en-US" altLang="en-US" dirty="0">
                <a:ea typeface="ＭＳ Ｐゴシック" panose="020B0600070205080204" pitchFamily="34" charset="-128"/>
              </a:rPr>
              <a:t>)</a:t>
            </a:r>
          </a:p>
        </p:txBody>
      </p:sp>
      <p:sp>
        <p:nvSpPr>
          <p:cNvPr id="142338" name="Content Placeholder 2">
            <a:extLst>
              <a:ext uri="{FF2B5EF4-FFF2-40B4-BE49-F238E27FC236}">
                <a16:creationId xmlns:a16="http://schemas.microsoft.com/office/drawing/2014/main" id="{CCF93312-4B0D-6748-B457-FB0BEC2191A6}"/>
              </a:ext>
            </a:extLst>
          </p:cNvPr>
          <p:cNvSpPr>
            <a:spLocks noGrp="1" noChangeArrowheads="1"/>
          </p:cNvSpPr>
          <p:nvPr>
            <p:ph idx="1"/>
          </p:nvPr>
        </p:nvSpPr>
        <p:spPr>
          <a:xfrm>
            <a:off x="533400" y="1676400"/>
            <a:ext cx="8208963" cy="3657600"/>
          </a:xfrm>
        </p:spPr>
        <p:txBody>
          <a:bodyPr/>
          <a:lstStyle/>
          <a:p>
            <a:pPr>
              <a:buFont typeface="Times" pitchFamily="2" charset="0"/>
              <a:buNone/>
            </a:pPr>
            <a:r>
              <a:rPr lang="en-US" altLang="en-US" sz="2400" dirty="0">
                <a:ea typeface="ＭＳ Ｐゴシック" panose="020B0600070205080204" pitchFamily="34" charset="-128"/>
              </a:rPr>
              <a:t>On each of these grids the counters lie at the four corners of a square:</a:t>
            </a:r>
          </a:p>
          <a:p>
            <a:pPr>
              <a:buFont typeface="Times" pitchFamily="2" charset="0"/>
              <a:buNone/>
            </a:pPr>
            <a:endParaRPr lang="en-US" altLang="en-US" sz="2400" dirty="0">
              <a:ea typeface="ＭＳ Ｐゴシック" panose="020B0600070205080204" pitchFamily="34" charset="-128"/>
            </a:endParaRPr>
          </a:p>
          <a:p>
            <a:pPr>
              <a:buFont typeface="Times" pitchFamily="2" charset="0"/>
              <a:buNone/>
            </a:pPr>
            <a:endParaRPr lang="en-US" altLang="en-US" sz="2400" dirty="0">
              <a:ea typeface="ＭＳ Ｐゴシック" panose="020B0600070205080204" pitchFamily="34" charset="-128"/>
            </a:endParaRPr>
          </a:p>
          <a:p>
            <a:pPr>
              <a:buFont typeface="Times" pitchFamily="2" charset="0"/>
              <a:buNone/>
            </a:pPr>
            <a:endParaRPr lang="en-US" altLang="en-US" sz="2400" dirty="0">
              <a:ea typeface="ＭＳ Ｐゴシック" panose="020B0600070205080204" pitchFamily="34" charset="-128"/>
            </a:endParaRPr>
          </a:p>
          <a:p>
            <a:pPr>
              <a:buFont typeface="Times" pitchFamily="2" charset="0"/>
              <a:buNone/>
            </a:pPr>
            <a:endParaRPr lang="en-US" altLang="en-US" sz="2400" dirty="0">
              <a:ea typeface="ＭＳ Ｐゴシック" panose="020B0600070205080204" pitchFamily="34" charset="-128"/>
            </a:endParaRPr>
          </a:p>
          <a:p>
            <a:pPr>
              <a:buFont typeface="Times" pitchFamily="2" charset="0"/>
              <a:buNone/>
            </a:pPr>
            <a:endParaRPr lang="en-US" altLang="en-US" sz="2400" dirty="0">
              <a:ea typeface="ＭＳ Ｐゴシック" panose="020B0600070205080204" pitchFamily="34" charset="-128"/>
            </a:endParaRPr>
          </a:p>
          <a:p>
            <a:pPr>
              <a:buFont typeface="Times" pitchFamily="2" charset="0"/>
              <a:buNone/>
            </a:pPr>
            <a:r>
              <a:rPr lang="en-US" altLang="en-US" sz="2400" dirty="0">
                <a:ea typeface="ＭＳ Ｐゴシック" panose="020B0600070205080204" pitchFamily="34" charset="-128"/>
              </a:rPr>
              <a:t>What is the greatest number of counters you can place on a four by four grid without four of them lying at the corners of a square?</a:t>
            </a:r>
            <a:endParaRPr lang="en-US" altLang="en-US" sz="2400" b="1" dirty="0">
              <a:ea typeface="ＭＳ Ｐゴシック" panose="020B0600070205080204" pitchFamily="34" charset="-128"/>
            </a:endParaRPr>
          </a:p>
          <a:p>
            <a:pPr>
              <a:buFont typeface="Times" pitchFamily="2" charset="0"/>
              <a:buNone/>
            </a:pPr>
            <a:endParaRPr lang="en-US" altLang="en-US" sz="2000" dirty="0">
              <a:ea typeface="ＭＳ Ｐゴシック" panose="020B0600070205080204" pitchFamily="34" charset="-128"/>
            </a:endParaRPr>
          </a:p>
          <a:p>
            <a:pPr>
              <a:buFont typeface="Times" pitchFamily="2" charset="0"/>
              <a:buNone/>
            </a:pPr>
            <a:endParaRPr lang="en-US" altLang="en-US" sz="2000" dirty="0">
              <a:ea typeface="ＭＳ Ｐゴシック" panose="020B0600070205080204" pitchFamily="34" charset="-128"/>
            </a:endParaRPr>
          </a:p>
        </p:txBody>
      </p:sp>
      <p:pic>
        <p:nvPicPr>
          <p:cNvPr id="142339" name="Picture 3" descr="demosquares.gif">
            <a:extLst>
              <a:ext uri="{FF2B5EF4-FFF2-40B4-BE49-F238E27FC236}">
                <a16:creationId xmlns:a16="http://schemas.microsoft.com/office/drawing/2014/main" id="{E2C5E6C5-21AA-4048-B36B-15816697FD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7432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E5627B43-3FB3-3A46-9FB0-D185FD2B9343}"/>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2955463618"/>
      </p:ext>
    </p:extLst>
  </p:cSld>
  <p:clrMapOvr>
    <a:masterClrMapping/>
  </p:clrMapOvr>
  <p:transition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65E4C71F-44E2-264C-A17B-CD7D493D4E06}"/>
              </a:ext>
            </a:extLst>
          </p:cNvPr>
          <p:cNvSpPr>
            <a:spLocks noGrp="1" noChangeArrowheads="1"/>
          </p:cNvSpPr>
          <p:nvPr>
            <p:ph type="title"/>
          </p:nvPr>
        </p:nvSpPr>
        <p:spPr>
          <a:xfrm>
            <a:off x="-1" y="457200"/>
            <a:ext cx="9060359" cy="1066800"/>
          </a:xfrm>
        </p:spPr>
        <p:txBody>
          <a:bodyPr/>
          <a:lstStyle/>
          <a:p>
            <a:r>
              <a:rPr lang="en-US" altLang="en-US" dirty="0">
                <a:ea typeface="ＭＳ Ｐゴシック" panose="020B0600070205080204" pitchFamily="34" charset="-128"/>
              </a:rPr>
              <a:t>Seeing Squares  (</a:t>
            </a:r>
            <a:r>
              <a:rPr lang="en-US" altLang="en-US" dirty="0">
                <a:solidFill>
                  <a:srgbClr val="66FFFF"/>
                </a:solidFill>
                <a:ea typeface="ＭＳ Ｐゴシック" panose="020B0600070205080204" pitchFamily="34" charset="-128"/>
                <a:cs typeface="+mn-cs"/>
              </a:rPr>
              <a:t>13125</a:t>
            </a:r>
            <a:r>
              <a:rPr lang="en-US" altLang="en-US" dirty="0">
                <a:ea typeface="ＭＳ Ｐゴシック" panose="020B0600070205080204" pitchFamily="34" charset="-128"/>
              </a:rPr>
              <a:t>)</a:t>
            </a:r>
          </a:p>
        </p:txBody>
      </p:sp>
      <p:pic>
        <p:nvPicPr>
          <p:cNvPr id="144386" name="Content Placeholder 3" descr="Screen shot 2015-01-07 at 15.52.38.png">
            <a:extLst>
              <a:ext uri="{FF2B5EF4-FFF2-40B4-BE49-F238E27FC236}">
                <a16:creationId xmlns:a16="http://schemas.microsoft.com/office/drawing/2014/main" id="{D6D0A30C-AD2F-D94B-B120-AC95497767D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8611" r="-58611"/>
          <a:stretch>
            <a:fillRect/>
          </a:stretch>
        </p:blipFill>
        <p:spPr/>
      </p:pic>
      <p:sp>
        <p:nvSpPr>
          <p:cNvPr id="4" name="Footer Placeholder 3">
            <a:extLst>
              <a:ext uri="{FF2B5EF4-FFF2-40B4-BE49-F238E27FC236}">
                <a16:creationId xmlns:a16="http://schemas.microsoft.com/office/drawing/2014/main" id="{26479673-9A05-1A4D-B78E-DA7BD1BB8F77}"/>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49575828"/>
      </p:ext>
    </p:extLst>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a:extLst>
              <a:ext uri="{FF2B5EF4-FFF2-40B4-BE49-F238E27FC236}">
                <a16:creationId xmlns:a16="http://schemas.microsoft.com/office/drawing/2014/main" id="{4AC470FC-0BB2-1446-937F-D35E1C324A72}"/>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981075"/>
            <a:ext cx="9180513" cy="677863"/>
          </a:xfrm>
          <a:noFill/>
        </p:spPr>
      </p:pic>
      <p:sp>
        <p:nvSpPr>
          <p:cNvPr id="97283" name="Text Box 3">
            <a:extLst>
              <a:ext uri="{FF2B5EF4-FFF2-40B4-BE49-F238E27FC236}">
                <a16:creationId xmlns:a16="http://schemas.microsoft.com/office/drawing/2014/main" id="{5711FCBC-C35F-0448-B584-D69C614DA8BE}"/>
              </a:ext>
            </a:extLst>
          </p:cNvPr>
          <p:cNvSpPr txBox="1">
            <a:spLocks noChangeArrowheads="1"/>
          </p:cNvSpPr>
          <p:nvPr/>
        </p:nvSpPr>
        <p:spPr bwMode="auto">
          <a:xfrm>
            <a:off x="828675" y="1773238"/>
            <a:ext cx="7416800"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a:spcBef>
                <a:spcPct val="50000"/>
              </a:spcBef>
              <a:buFontTx/>
              <a:buNone/>
            </a:pPr>
            <a:r>
              <a:rPr lang="en-GB" altLang="en-US" sz="2800" u="none" dirty="0">
                <a:solidFill>
                  <a:schemeClr val="bg1"/>
                </a:solidFill>
              </a:rPr>
              <a:t>6 + 4 = 10</a:t>
            </a:r>
          </a:p>
          <a:p>
            <a:pPr>
              <a:spcBef>
                <a:spcPct val="50000"/>
              </a:spcBef>
              <a:buFontTx/>
              <a:buNone/>
            </a:pPr>
            <a:r>
              <a:rPr lang="en-GB" altLang="en-US" sz="2800" u="none" dirty="0">
                <a:solidFill>
                  <a:srgbClr val="00EA00"/>
                </a:solidFill>
              </a:rPr>
              <a:t>10 take away 9 makes 1</a:t>
            </a:r>
          </a:p>
          <a:p>
            <a:pPr>
              <a:spcBef>
                <a:spcPct val="50000"/>
              </a:spcBef>
              <a:buFontTx/>
              <a:buNone/>
            </a:pPr>
            <a:r>
              <a:rPr lang="en-GB" altLang="en-US" sz="2800" u="none" dirty="0">
                <a:solidFill>
                  <a:schemeClr val="bg1"/>
                </a:solidFill>
              </a:rPr>
              <a:t>1 add 17 is 18</a:t>
            </a:r>
          </a:p>
          <a:p>
            <a:pPr>
              <a:spcBef>
                <a:spcPct val="50000"/>
              </a:spcBef>
              <a:buFontTx/>
              <a:buNone/>
            </a:pPr>
            <a:r>
              <a:rPr lang="en-GB" altLang="en-US" sz="2800" u="none" dirty="0">
                <a:solidFill>
                  <a:srgbClr val="00EA00"/>
                </a:solidFill>
              </a:rPr>
              <a:t>18……</a:t>
            </a:r>
          </a:p>
          <a:p>
            <a:pPr>
              <a:spcBef>
                <a:spcPct val="50000"/>
              </a:spcBef>
              <a:buFontTx/>
              <a:buNone/>
            </a:pPr>
            <a:r>
              <a:rPr lang="en-GB" altLang="en-US" sz="2800" u="none" dirty="0">
                <a:solidFill>
                  <a:schemeClr val="bg1"/>
                </a:solidFill>
              </a:rPr>
              <a:t>Competitive aim – stop your partner from going</a:t>
            </a:r>
          </a:p>
          <a:p>
            <a:pPr>
              <a:spcBef>
                <a:spcPct val="50000"/>
              </a:spcBef>
              <a:buFontTx/>
              <a:buNone/>
            </a:pPr>
            <a:r>
              <a:rPr lang="en-GB" altLang="en-US" sz="2800" u="none" dirty="0">
                <a:solidFill>
                  <a:schemeClr val="bg1"/>
                </a:solidFill>
              </a:rPr>
              <a:t>Collaborative aim – cross off as many as possible</a:t>
            </a:r>
          </a:p>
          <a:p>
            <a:pPr>
              <a:spcBef>
                <a:spcPct val="50000"/>
              </a:spcBef>
              <a:buFontTx/>
              <a:buNone/>
            </a:pPr>
            <a:endParaRPr lang="en-GB" altLang="en-US" sz="2800" u="none" dirty="0">
              <a:solidFill>
                <a:schemeClr val="accent2"/>
              </a:solidFill>
            </a:endParaRPr>
          </a:p>
        </p:txBody>
      </p:sp>
      <p:sp>
        <p:nvSpPr>
          <p:cNvPr id="97284" name="Oval 4">
            <a:extLst>
              <a:ext uri="{FF2B5EF4-FFF2-40B4-BE49-F238E27FC236}">
                <a16:creationId xmlns:a16="http://schemas.microsoft.com/office/drawing/2014/main" id="{1337FFE9-E89B-9945-9A17-B779506FD10F}"/>
              </a:ext>
            </a:extLst>
          </p:cNvPr>
          <p:cNvSpPr>
            <a:spLocks noChangeArrowheads="1"/>
          </p:cNvSpPr>
          <p:nvPr/>
        </p:nvSpPr>
        <p:spPr bwMode="auto">
          <a:xfrm>
            <a:off x="4356100" y="1125538"/>
            <a:ext cx="360363" cy="3587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97285" name="Line 5">
            <a:extLst>
              <a:ext uri="{FF2B5EF4-FFF2-40B4-BE49-F238E27FC236}">
                <a16:creationId xmlns:a16="http://schemas.microsoft.com/office/drawing/2014/main" id="{B6FEB7B8-DDE2-D842-810A-819A7B9731C2}"/>
              </a:ext>
            </a:extLst>
          </p:cNvPr>
          <p:cNvSpPr>
            <a:spLocks noChangeShapeType="1"/>
          </p:cNvSpPr>
          <p:nvPr/>
        </p:nvSpPr>
        <p:spPr bwMode="auto">
          <a:xfrm>
            <a:off x="2700338" y="1052513"/>
            <a:ext cx="215900" cy="576262"/>
          </a:xfrm>
          <a:prstGeom prst="line">
            <a:avLst/>
          </a:prstGeom>
          <a:noFill/>
          <a:ln w="38100">
            <a:solidFill>
              <a:srgbClr val="0000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86" name="Line 6">
            <a:extLst>
              <a:ext uri="{FF2B5EF4-FFF2-40B4-BE49-F238E27FC236}">
                <a16:creationId xmlns:a16="http://schemas.microsoft.com/office/drawing/2014/main" id="{DDB87298-21D6-1647-85E0-B4CA60BC79E4}"/>
              </a:ext>
            </a:extLst>
          </p:cNvPr>
          <p:cNvSpPr>
            <a:spLocks noChangeShapeType="1"/>
          </p:cNvSpPr>
          <p:nvPr/>
        </p:nvSpPr>
        <p:spPr bwMode="auto">
          <a:xfrm>
            <a:off x="1763713" y="1125538"/>
            <a:ext cx="215900" cy="431800"/>
          </a:xfrm>
          <a:prstGeom prst="line">
            <a:avLst/>
          </a:prstGeom>
          <a:noFill/>
          <a:ln w="38100">
            <a:solidFill>
              <a:srgbClr val="0000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87" name="Line 7">
            <a:extLst>
              <a:ext uri="{FF2B5EF4-FFF2-40B4-BE49-F238E27FC236}">
                <a16:creationId xmlns:a16="http://schemas.microsoft.com/office/drawing/2014/main" id="{CF56170F-D39A-354A-A6FB-028E03EFE9B0}"/>
              </a:ext>
            </a:extLst>
          </p:cNvPr>
          <p:cNvSpPr>
            <a:spLocks noChangeShapeType="1"/>
          </p:cNvSpPr>
          <p:nvPr/>
        </p:nvSpPr>
        <p:spPr bwMode="auto">
          <a:xfrm>
            <a:off x="4356100" y="981075"/>
            <a:ext cx="360363" cy="50323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88" name="Line 8">
            <a:extLst>
              <a:ext uri="{FF2B5EF4-FFF2-40B4-BE49-F238E27FC236}">
                <a16:creationId xmlns:a16="http://schemas.microsoft.com/office/drawing/2014/main" id="{D330EE70-0E10-CD49-A52D-ABCFFA1EA09D}"/>
              </a:ext>
            </a:extLst>
          </p:cNvPr>
          <p:cNvSpPr>
            <a:spLocks noChangeShapeType="1"/>
          </p:cNvSpPr>
          <p:nvPr/>
        </p:nvSpPr>
        <p:spPr bwMode="auto">
          <a:xfrm>
            <a:off x="3995738" y="981075"/>
            <a:ext cx="215900" cy="50323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89" name="Oval 9">
            <a:extLst>
              <a:ext uri="{FF2B5EF4-FFF2-40B4-BE49-F238E27FC236}">
                <a16:creationId xmlns:a16="http://schemas.microsoft.com/office/drawing/2014/main" id="{EE79B112-AD34-EA43-BC2D-E69680C0E82C}"/>
              </a:ext>
            </a:extLst>
          </p:cNvPr>
          <p:cNvSpPr>
            <a:spLocks noChangeArrowheads="1"/>
          </p:cNvSpPr>
          <p:nvPr/>
        </p:nvSpPr>
        <p:spPr bwMode="auto">
          <a:xfrm>
            <a:off x="323850" y="1052513"/>
            <a:ext cx="504825" cy="504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97290" name="Line 10">
            <a:extLst>
              <a:ext uri="{FF2B5EF4-FFF2-40B4-BE49-F238E27FC236}">
                <a16:creationId xmlns:a16="http://schemas.microsoft.com/office/drawing/2014/main" id="{1A3BC2D4-454C-7F4F-A03B-0EFE11ED654A}"/>
              </a:ext>
            </a:extLst>
          </p:cNvPr>
          <p:cNvSpPr>
            <a:spLocks noChangeShapeType="1"/>
          </p:cNvSpPr>
          <p:nvPr/>
        </p:nvSpPr>
        <p:spPr bwMode="auto">
          <a:xfrm>
            <a:off x="395288" y="981075"/>
            <a:ext cx="215900" cy="576263"/>
          </a:xfrm>
          <a:prstGeom prst="line">
            <a:avLst/>
          </a:prstGeom>
          <a:noFill/>
          <a:ln w="38100">
            <a:solidFill>
              <a:srgbClr val="0000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91" name="Line 11">
            <a:extLst>
              <a:ext uri="{FF2B5EF4-FFF2-40B4-BE49-F238E27FC236}">
                <a16:creationId xmlns:a16="http://schemas.microsoft.com/office/drawing/2014/main" id="{930ACB7A-4AF3-3A43-8586-6EFAE73CCB59}"/>
              </a:ext>
            </a:extLst>
          </p:cNvPr>
          <p:cNvSpPr>
            <a:spLocks noChangeShapeType="1"/>
          </p:cNvSpPr>
          <p:nvPr/>
        </p:nvSpPr>
        <p:spPr bwMode="auto">
          <a:xfrm>
            <a:off x="7451725" y="981075"/>
            <a:ext cx="215900" cy="576263"/>
          </a:xfrm>
          <a:prstGeom prst="line">
            <a:avLst/>
          </a:prstGeom>
          <a:noFill/>
          <a:ln w="38100">
            <a:solidFill>
              <a:srgbClr val="0000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92" name="Oval 12">
            <a:extLst>
              <a:ext uri="{FF2B5EF4-FFF2-40B4-BE49-F238E27FC236}">
                <a16:creationId xmlns:a16="http://schemas.microsoft.com/office/drawing/2014/main" id="{5B6035B6-387E-8345-8687-1B64E1194BBE}"/>
              </a:ext>
            </a:extLst>
          </p:cNvPr>
          <p:cNvSpPr>
            <a:spLocks noChangeArrowheads="1"/>
          </p:cNvSpPr>
          <p:nvPr/>
        </p:nvSpPr>
        <p:spPr bwMode="auto">
          <a:xfrm>
            <a:off x="7885113" y="1196975"/>
            <a:ext cx="360362" cy="3587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146444" name="TextBox 13">
            <a:extLst>
              <a:ext uri="{FF2B5EF4-FFF2-40B4-BE49-F238E27FC236}">
                <a16:creationId xmlns:a16="http://schemas.microsoft.com/office/drawing/2014/main" id="{FA38D916-9B86-9D4A-9B6D-56C770D838B7}"/>
              </a:ext>
            </a:extLst>
          </p:cNvPr>
          <p:cNvSpPr txBox="1">
            <a:spLocks noChangeArrowheads="1"/>
          </p:cNvSpPr>
          <p:nvPr/>
        </p:nvSpPr>
        <p:spPr bwMode="auto">
          <a:xfrm>
            <a:off x="0" y="116632"/>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1" u="none" dirty="0">
                <a:solidFill>
                  <a:schemeClr val="bg1"/>
                </a:solidFill>
              </a:rPr>
              <a:t>Strike it Out (</a:t>
            </a:r>
            <a:r>
              <a:rPr lang="en-US" altLang="en-US" sz="4400" b="1" u="none" dirty="0">
                <a:solidFill>
                  <a:srgbClr val="66FFFF"/>
                </a:solidFill>
                <a:latin typeface="+mn-lt"/>
              </a:rPr>
              <a:t>6589</a:t>
            </a:r>
            <a:r>
              <a:rPr lang="en-US" altLang="en-US" sz="4400" b="1" u="none" dirty="0">
                <a:solidFill>
                  <a:schemeClr val="bg1"/>
                </a:solidFill>
              </a:rPr>
              <a:t>)</a:t>
            </a:r>
          </a:p>
        </p:txBody>
      </p:sp>
      <p:sp>
        <p:nvSpPr>
          <p:cNvPr id="14" name="Footer Placeholder 3">
            <a:extLst>
              <a:ext uri="{FF2B5EF4-FFF2-40B4-BE49-F238E27FC236}">
                <a16:creationId xmlns:a16="http://schemas.microsoft.com/office/drawing/2014/main" id="{4F537402-FC90-6E4F-AF08-9F3A31DDE29C}"/>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238145093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7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7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8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7283">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728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728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728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7283">
                                            <p:txEl>
                                              <p:pRg st="2" end="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9729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9729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729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7283">
                                            <p:txEl>
                                              <p:pRg st="3" end="3"/>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97283">
                                            <p:txEl>
                                              <p:pRg st="4" end="4"/>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97283">
                                            <p:txEl>
                                              <p:pRg st="5" end="5"/>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97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nimBg="1"/>
      <p:bldP spid="97289" grpId="0" animBg="1"/>
      <p:bldP spid="97292" grpId="0" animBg="1"/>
      <p:bldP spid="97292"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F5D991B6-EAA8-7B44-9E82-14286D7F5ACA}"/>
              </a:ext>
            </a:extLst>
          </p:cNvPr>
          <p:cNvSpPr>
            <a:spLocks noGrp="1" noChangeArrowheads="1"/>
          </p:cNvSpPr>
          <p:nvPr>
            <p:ph type="title"/>
          </p:nvPr>
        </p:nvSpPr>
        <p:spPr>
          <a:xfrm>
            <a:off x="10210" y="284834"/>
            <a:ext cx="9143999" cy="767902"/>
          </a:xfrm>
        </p:spPr>
        <p:txBody>
          <a:bodyPr/>
          <a:lstStyle/>
          <a:p>
            <a:r>
              <a:rPr lang="en-US" altLang="en-US" dirty="0">
                <a:ea typeface="ＭＳ Ｐゴシック" panose="020B0600070205080204" pitchFamily="34" charset="-128"/>
              </a:rPr>
              <a:t>Exploring proof</a:t>
            </a:r>
          </a:p>
        </p:txBody>
      </p:sp>
      <p:sp>
        <p:nvSpPr>
          <p:cNvPr id="148482" name="Content Placeholder 2">
            <a:extLst>
              <a:ext uri="{FF2B5EF4-FFF2-40B4-BE49-F238E27FC236}">
                <a16:creationId xmlns:a16="http://schemas.microsoft.com/office/drawing/2014/main" id="{775411FD-4A72-A64A-8F15-97EC82529122}"/>
              </a:ext>
            </a:extLst>
          </p:cNvPr>
          <p:cNvSpPr>
            <a:spLocks noGrp="1" noChangeArrowheads="1"/>
          </p:cNvSpPr>
          <p:nvPr>
            <p:ph idx="1"/>
          </p:nvPr>
        </p:nvSpPr>
        <p:spPr>
          <a:xfrm>
            <a:off x="491407" y="1340768"/>
            <a:ext cx="8568952" cy="4752528"/>
          </a:xfrm>
        </p:spPr>
        <p:txBody>
          <a:bodyPr/>
          <a:lstStyle/>
          <a:p>
            <a:pPr>
              <a:buFontTx/>
              <a:buNone/>
            </a:pPr>
            <a:r>
              <a:rPr lang="en-US" altLang="en-US" b="1" dirty="0">
                <a:ea typeface="ＭＳ Ｐゴシック" panose="020B0600070205080204" pitchFamily="34" charset="-128"/>
              </a:rPr>
              <a:t>	</a:t>
            </a:r>
            <a:r>
              <a:rPr lang="en-US" altLang="en-US" dirty="0">
                <a:ea typeface="ＭＳ Ｐゴシック" panose="020B0600070205080204" pitchFamily="34" charset="-128"/>
              </a:rPr>
              <a:t>Is it possible to create a string of number sentences that uses all the numbers on the: </a:t>
            </a:r>
          </a:p>
          <a:p>
            <a:pPr marL="457200" indent="-457200">
              <a:buClr>
                <a:schemeClr val="bg1"/>
              </a:buClr>
              <a:buFont typeface="Arial" panose="020B0604020202020204" pitchFamily="34" charset="0"/>
              <a:buChar char="•"/>
            </a:pPr>
            <a:r>
              <a:rPr lang="en-US" altLang="en-US" dirty="0">
                <a:ea typeface="ＭＳ Ｐゴシック" panose="020B0600070205080204" pitchFamily="34" charset="-128"/>
              </a:rPr>
              <a:t>0-20 number line?</a:t>
            </a:r>
          </a:p>
          <a:p>
            <a:pPr marL="457200" indent="-457200">
              <a:buClr>
                <a:schemeClr val="bg1"/>
              </a:buClr>
              <a:buFont typeface="Arial" panose="020B0604020202020204" pitchFamily="34" charset="0"/>
              <a:buChar char="•"/>
            </a:pPr>
            <a:r>
              <a:rPr lang="en-US" altLang="en-US" dirty="0">
                <a:ea typeface="ＭＳ Ｐゴシック" panose="020B0600070205080204" pitchFamily="34" charset="-128"/>
              </a:rPr>
              <a:t>1-20 number line?</a:t>
            </a:r>
          </a:p>
          <a:p>
            <a:pPr marL="457200" indent="-457200">
              <a:buClr>
                <a:schemeClr val="bg1"/>
              </a:buClr>
              <a:buFont typeface="Arial" panose="020B0604020202020204" pitchFamily="34" charset="0"/>
              <a:buChar char="•"/>
            </a:pPr>
            <a:r>
              <a:rPr lang="en-US" altLang="en-US" dirty="0">
                <a:ea typeface="ＭＳ Ｐゴシック" panose="020B0600070205080204" pitchFamily="34" charset="-128"/>
              </a:rPr>
              <a:t>Any number line with a set of consecutive whole numbers? </a:t>
            </a:r>
            <a:endParaRPr lang="en-GB"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995EC8ED-4EE0-D148-A191-55FC987DF22E}"/>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722430457"/>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a:extLst>
              <a:ext uri="{FF2B5EF4-FFF2-40B4-BE49-F238E27FC236}">
                <a16:creationId xmlns:a16="http://schemas.microsoft.com/office/drawing/2014/main" id="{6101224F-86A7-154D-98C6-F2A661C7A05A}"/>
              </a:ext>
            </a:extLst>
          </p:cNvPr>
          <p:cNvSpPr>
            <a:spLocks noGrp="1" noChangeArrowheads="1"/>
          </p:cNvSpPr>
          <p:nvPr>
            <p:ph type="title"/>
          </p:nvPr>
        </p:nvSpPr>
        <p:spPr>
          <a:xfrm>
            <a:off x="0" y="201613"/>
            <a:ext cx="9144000" cy="1066800"/>
          </a:xfrm>
        </p:spPr>
        <p:txBody>
          <a:bodyPr/>
          <a:lstStyle/>
          <a:p>
            <a:r>
              <a:rPr lang="en-US" altLang="en-US" dirty="0">
                <a:ea typeface="ＭＳ Ｐゴシック" panose="020B0600070205080204" pitchFamily="34" charset="-128"/>
              </a:rPr>
              <a:t>0-20 number line</a:t>
            </a:r>
          </a:p>
        </p:txBody>
      </p:sp>
      <p:sp>
        <p:nvSpPr>
          <p:cNvPr id="149506" name="Content Placeholder 2">
            <a:extLst>
              <a:ext uri="{FF2B5EF4-FFF2-40B4-BE49-F238E27FC236}">
                <a16:creationId xmlns:a16="http://schemas.microsoft.com/office/drawing/2014/main" id="{2F08F599-9F39-5F45-92DD-3D4895618923}"/>
              </a:ext>
            </a:extLst>
          </p:cNvPr>
          <p:cNvSpPr>
            <a:spLocks noGrp="1" noChangeArrowheads="1"/>
          </p:cNvSpPr>
          <p:nvPr>
            <p:ph idx="1"/>
          </p:nvPr>
        </p:nvSpPr>
        <p:spPr>
          <a:xfrm>
            <a:off x="251520" y="1268413"/>
            <a:ext cx="8640960" cy="4824536"/>
          </a:xfrm>
        </p:spPr>
        <p:txBody>
          <a:bodyPr/>
          <a:lstStyle/>
          <a:p>
            <a:r>
              <a:rPr lang="en-US" altLang="en-US" sz="3100" dirty="0">
                <a:solidFill>
                  <a:srgbClr val="FFFF00"/>
                </a:solidFill>
                <a:ea typeface="ＭＳ Ｐゴシック" panose="020B0600070205080204" pitchFamily="34" charset="-128"/>
              </a:rPr>
              <a:t>If</a:t>
            </a:r>
            <a:r>
              <a:rPr lang="en-US" altLang="en-US" sz="3100" dirty="0">
                <a:solidFill>
                  <a:srgbClr val="C88600"/>
                </a:solidFill>
                <a:ea typeface="ＭＳ Ｐゴシック" panose="020B0600070205080204" pitchFamily="34" charset="-128"/>
              </a:rPr>
              <a:t> </a:t>
            </a:r>
            <a:r>
              <a:rPr lang="en-US" altLang="en-US" sz="3100" dirty="0">
                <a:ea typeface="ＭＳ Ｐゴシック" panose="020B0600070205080204" pitchFamily="34" charset="-128"/>
              </a:rPr>
              <a:t>zero is included in the number sentence </a:t>
            </a:r>
            <a:r>
              <a:rPr lang="en-US" altLang="en-US" sz="3100" dirty="0">
                <a:solidFill>
                  <a:srgbClr val="FFFF00"/>
                </a:solidFill>
                <a:ea typeface="ＭＳ Ｐゴシック" panose="020B0600070205080204" pitchFamily="34" charset="-128"/>
              </a:rPr>
              <a:t>then</a:t>
            </a:r>
            <a:r>
              <a:rPr lang="en-US" altLang="en-US" sz="3100" dirty="0">
                <a:ea typeface="ＭＳ Ｐゴシック" panose="020B0600070205080204" pitchFamily="34" charset="-128"/>
              </a:rPr>
              <a:t> all three numbers are not distinct. </a:t>
            </a:r>
          </a:p>
          <a:p>
            <a:endParaRPr lang="en-GB" altLang="en-US" sz="1000" dirty="0">
              <a:ea typeface="ＭＳ Ｐゴシック" panose="020B0600070205080204" pitchFamily="34" charset="-128"/>
            </a:endParaRPr>
          </a:p>
          <a:p>
            <a:r>
              <a:rPr lang="en-US" altLang="en-US" sz="3100" dirty="0">
                <a:solidFill>
                  <a:srgbClr val="FFFF00"/>
                </a:solidFill>
                <a:ea typeface="ＭＳ Ｐゴシック" panose="020B0600070205080204" pitchFamily="34" charset="-128"/>
              </a:rPr>
              <a:t>This is true whether </a:t>
            </a:r>
            <a:r>
              <a:rPr lang="en-US" altLang="en-US" sz="3100" dirty="0">
                <a:ea typeface="ＭＳ Ｐゴシック" panose="020B0600070205080204" pitchFamily="34" charset="-128"/>
              </a:rPr>
              <a:t>you use addition </a:t>
            </a:r>
            <a:r>
              <a:rPr lang="en-US" altLang="en-US" sz="3100" dirty="0">
                <a:solidFill>
                  <a:srgbClr val="FFFF00"/>
                </a:solidFill>
                <a:ea typeface="ＭＳ Ｐゴシック" panose="020B0600070205080204" pitchFamily="34" charset="-128"/>
              </a:rPr>
              <a:t>or</a:t>
            </a:r>
            <a:r>
              <a:rPr lang="en-US" altLang="en-US" sz="3100" dirty="0">
                <a:ea typeface="ＭＳ Ｐゴシック" panose="020B0600070205080204" pitchFamily="34" charset="-128"/>
              </a:rPr>
              <a:t> subtraction in your number sentence. </a:t>
            </a:r>
            <a:endParaRPr lang="en-GB" altLang="en-US" sz="3100" dirty="0">
              <a:ea typeface="ＭＳ Ｐゴシック" panose="020B0600070205080204" pitchFamily="34" charset="-128"/>
            </a:endParaRPr>
          </a:p>
          <a:p>
            <a:endParaRPr lang="en-US" altLang="en-US" sz="1000" dirty="0">
              <a:solidFill>
                <a:srgbClr val="C88600"/>
              </a:solidFill>
              <a:ea typeface="ＭＳ Ｐゴシック" panose="020B0600070205080204" pitchFamily="34" charset="-128"/>
            </a:endParaRPr>
          </a:p>
          <a:p>
            <a:r>
              <a:rPr lang="en-US" altLang="en-US" sz="3100" dirty="0">
                <a:solidFill>
                  <a:srgbClr val="FFFF00"/>
                </a:solidFill>
                <a:ea typeface="ＭＳ Ｐゴシック" panose="020B0600070205080204" pitchFamily="34" charset="-128"/>
              </a:rPr>
              <a:t>This does not </a:t>
            </a:r>
            <a:r>
              <a:rPr lang="en-US" altLang="en-US" sz="3100" dirty="0">
                <a:ea typeface="ＭＳ Ｐゴシック" panose="020B0600070205080204" pitchFamily="34" charset="-128"/>
              </a:rPr>
              <a:t>obey the rules of the game. </a:t>
            </a:r>
            <a:endParaRPr lang="en-GB" altLang="en-US" sz="3100" dirty="0">
              <a:ea typeface="ＭＳ Ｐゴシック" panose="020B0600070205080204" pitchFamily="34" charset="-128"/>
            </a:endParaRPr>
          </a:p>
          <a:p>
            <a:endParaRPr lang="en-US" altLang="en-US" sz="1000" dirty="0">
              <a:solidFill>
                <a:srgbClr val="C88600"/>
              </a:solidFill>
              <a:ea typeface="ＭＳ Ｐゴシック" panose="020B0600070205080204" pitchFamily="34" charset="-128"/>
            </a:endParaRPr>
          </a:p>
          <a:p>
            <a:r>
              <a:rPr lang="en-US" altLang="en-US" sz="3100" dirty="0">
                <a:solidFill>
                  <a:srgbClr val="FFFF00"/>
                </a:solidFill>
                <a:ea typeface="ＭＳ Ｐゴシック" panose="020B0600070205080204" pitchFamily="34" charset="-128"/>
              </a:rPr>
              <a:t>Therefore</a:t>
            </a:r>
            <a:r>
              <a:rPr lang="en-US" altLang="en-US" sz="3100" dirty="0">
                <a:ea typeface="ＭＳ Ｐゴシック" panose="020B0600070205080204" pitchFamily="34" charset="-128"/>
              </a:rPr>
              <a:t>, on 0-20 numberline we cannot ever use up all the numbers.</a:t>
            </a:r>
            <a:endParaRPr lang="en-GB" altLang="en-US" sz="31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BE98BFE5-2C30-A647-AC50-FC662D8BB416}"/>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517006451"/>
      </p:ext>
    </p:extLst>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a:extLst>
              <a:ext uri="{FF2B5EF4-FFF2-40B4-BE49-F238E27FC236}">
                <a16:creationId xmlns:a16="http://schemas.microsoft.com/office/drawing/2014/main" id="{FF5A50C6-3407-4B48-B473-005E012A7378}"/>
              </a:ext>
            </a:extLst>
          </p:cNvPr>
          <p:cNvSpPr>
            <a:spLocks noGrp="1" noChangeArrowheads="1"/>
          </p:cNvSpPr>
          <p:nvPr>
            <p:ph type="title"/>
          </p:nvPr>
        </p:nvSpPr>
        <p:spPr>
          <a:xfrm>
            <a:off x="0" y="0"/>
            <a:ext cx="9144000" cy="1012825"/>
          </a:xfrm>
        </p:spPr>
        <p:txBody>
          <a:bodyPr/>
          <a:lstStyle/>
          <a:p>
            <a:r>
              <a:rPr lang="en-US" altLang="en-US" dirty="0">
                <a:ea typeface="ＭＳ Ｐゴシック" panose="020B0600070205080204" pitchFamily="34" charset="-128"/>
              </a:rPr>
              <a:t>1-20 number line </a:t>
            </a:r>
          </a:p>
        </p:txBody>
      </p:sp>
      <p:sp>
        <p:nvSpPr>
          <p:cNvPr id="151554" name="Content Placeholder 2">
            <a:extLst>
              <a:ext uri="{FF2B5EF4-FFF2-40B4-BE49-F238E27FC236}">
                <a16:creationId xmlns:a16="http://schemas.microsoft.com/office/drawing/2014/main" id="{0EF7D4A5-D1C9-1C4A-B2C8-0057636888A8}"/>
              </a:ext>
            </a:extLst>
          </p:cNvPr>
          <p:cNvSpPr>
            <a:spLocks noGrp="1" noChangeArrowheads="1"/>
          </p:cNvSpPr>
          <p:nvPr>
            <p:ph idx="1"/>
          </p:nvPr>
        </p:nvSpPr>
        <p:spPr>
          <a:xfrm>
            <a:off x="131514" y="332656"/>
            <a:ext cx="8928845" cy="5400712"/>
          </a:xfrm>
        </p:spPr>
        <p:txBody>
          <a:bodyPr/>
          <a:lstStyle/>
          <a:p>
            <a:r>
              <a:rPr lang="en-US" altLang="en-US" sz="2400" dirty="0">
                <a:ea typeface="ＭＳ Ｐゴシック" panose="020B0600070205080204" pitchFamily="34" charset="-128"/>
              </a:rPr>
              <a:t>The first number sentence uses up three distinct nos. </a:t>
            </a:r>
            <a:endParaRPr lang="en-GB" altLang="en-US" sz="2400" dirty="0">
              <a:ea typeface="ＭＳ Ｐゴシック" panose="020B0600070205080204" pitchFamily="34" charset="-128"/>
            </a:endParaRPr>
          </a:p>
          <a:p>
            <a:r>
              <a:rPr lang="en-US" altLang="en-US" sz="2400" dirty="0">
                <a:ea typeface="ＭＳ Ｐゴシック" panose="020B0600070205080204" pitchFamily="34" charset="-128"/>
              </a:rPr>
              <a:t>The second number sentence uses up 2 new nos. </a:t>
            </a:r>
            <a:endParaRPr lang="en-GB" altLang="en-US" sz="2400" dirty="0">
              <a:ea typeface="ＭＳ Ｐゴシック" panose="020B0600070205080204" pitchFamily="34" charset="-128"/>
            </a:endParaRPr>
          </a:p>
          <a:p>
            <a:r>
              <a:rPr lang="en-US" altLang="en-US" sz="2400" dirty="0">
                <a:ea typeface="ＭＳ Ｐゴシック" panose="020B0600070205080204" pitchFamily="34" charset="-128"/>
              </a:rPr>
              <a:t>The third number sentence uses up 2 more new nos.  </a:t>
            </a:r>
            <a:endParaRPr lang="en-GB" altLang="en-US" sz="2400" dirty="0">
              <a:ea typeface="ＭＳ Ｐゴシック" panose="020B0600070205080204" pitchFamily="34" charset="-128"/>
            </a:endParaRPr>
          </a:p>
          <a:p>
            <a:r>
              <a:rPr lang="en-US" altLang="en-US" sz="2400" dirty="0">
                <a:ea typeface="ＭＳ Ｐゴシック" panose="020B0600070205080204" pitchFamily="34" charset="-128"/>
              </a:rPr>
              <a:t>The total number of numbers used so far is 3+2+2 = 7.</a:t>
            </a:r>
            <a:endParaRPr lang="en-GB" altLang="en-US" sz="2400" dirty="0">
              <a:ea typeface="ＭＳ Ｐゴシック" panose="020B0600070205080204" pitchFamily="34" charset="-128"/>
            </a:endParaRPr>
          </a:p>
          <a:p>
            <a:r>
              <a:rPr lang="en-US" altLang="en-US" sz="2400" dirty="0">
                <a:ea typeface="ＭＳ Ｐゴシック" panose="020B0600070205080204" pitchFamily="34" charset="-128"/>
              </a:rPr>
              <a:t>Each subsequent number sentence will use 2 more new nos. </a:t>
            </a:r>
            <a:endParaRPr lang="en-GB" altLang="en-US" sz="2400" dirty="0">
              <a:ea typeface="ＭＳ Ｐゴシック" panose="020B0600070205080204" pitchFamily="34" charset="-128"/>
            </a:endParaRPr>
          </a:p>
          <a:p>
            <a:r>
              <a:rPr lang="en-US" altLang="en-US" sz="2400" dirty="0">
                <a:solidFill>
                  <a:srgbClr val="FFFF00"/>
                </a:solidFill>
                <a:ea typeface="ＭＳ Ｐゴシック" panose="020B0600070205080204" pitchFamily="34" charset="-128"/>
              </a:rPr>
              <a:t>Therefore,</a:t>
            </a:r>
            <a:r>
              <a:rPr lang="en-US" altLang="en-US" sz="2400" dirty="0">
                <a:solidFill>
                  <a:srgbClr val="C88600"/>
                </a:solidFill>
                <a:ea typeface="ＭＳ Ｐゴシック" panose="020B0600070205080204" pitchFamily="34" charset="-128"/>
              </a:rPr>
              <a:t> </a:t>
            </a:r>
            <a:r>
              <a:rPr lang="en-US" altLang="en-US" sz="2400" dirty="0">
                <a:ea typeface="ＭＳ Ｐゴシック" panose="020B0600070205080204" pitchFamily="34" charset="-128"/>
              </a:rPr>
              <a:t>the total number of numbers used will go up in twos from seven. </a:t>
            </a:r>
            <a:endParaRPr lang="en-GB" altLang="en-US" sz="2400" dirty="0">
              <a:ea typeface="ＭＳ Ｐゴシック" panose="020B0600070205080204" pitchFamily="34" charset="-128"/>
            </a:endParaRPr>
          </a:p>
          <a:p>
            <a:r>
              <a:rPr lang="en-US" altLang="en-US" sz="2400" dirty="0">
                <a:ea typeface="ＭＳ Ｐゴシック" panose="020B0600070205080204" pitchFamily="34" charset="-128"/>
              </a:rPr>
              <a:t>The 1-20 numberline has 20 numbers on it. </a:t>
            </a:r>
            <a:endParaRPr lang="en-GB" altLang="en-US" sz="2400" dirty="0">
              <a:ea typeface="ＭＳ Ｐゴシック" panose="020B0600070205080204" pitchFamily="34" charset="-128"/>
            </a:endParaRPr>
          </a:p>
          <a:p>
            <a:r>
              <a:rPr lang="en-US" altLang="en-US" sz="2400" dirty="0">
                <a:ea typeface="ＭＳ Ｐゴシック" panose="020B0600070205080204" pitchFamily="34" charset="-128"/>
              </a:rPr>
              <a:t>Going up in 2s from 7 we will never get to 20 exactly – only 19 or 21. </a:t>
            </a:r>
            <a:endParaRPr lang="en-GB" altLang="en-US" sz="2400" dirty="0">
              <a:ea typeface="ＭＳ Ｐゴシック" panose="020B0600070205080204" pitchFamily="34" charset="-128"/>
            </a:endParaRPr>
          </a:p>
          <a:p>
            <a:r>
              <a:rPr lang="en-US" altLang="en-US" sz="2400" dirty="0">
                <a:solidFill>
                  <a:srgbClr val="FFFF00"/>
                </a:solidFill>
                <a:ea typeface="ＭＳ Ｐゴシック" panose="020B0600070205080204" pitchFamily="34" charset="-128"/>
              </a:rPr>
              <a:t>Therefore, it is impossible </a:t>
            </a:r>
            <a:r>
              <a:rPr lang="en-US" altLang="en-US" sz="2400" dirty="0">
                <a:ea typeface="ＭＳ Ｐゴシック" panose="020B0600070205080204" pitchFamily="34" charset="-128"/>
              </a:rPr>
              <a:t>to use exactly all the numbers on the 1-20 numberline.</a:t>
            </a:r>
            <a:r>
              <a:rPr lang="en-US" altLang="en-US" dirty="0">
                <a:ea typeface="ＭＳ Ｐゴシック" panose="020B0600070205080204" pitchFamily="34" charset="-128"/>
              </a:rPr>
              <a:t> </a:t>
            </a:r>
            <a:endParaRPr lang="en-GB"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B583A7DC-BC0F-1C47-8061-515E00334C6F}"/>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14628396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155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5155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51554">
                                            <p:txEl>
                                              <p:pRg st="0" end="0"/>
                                            </p:txEl>
                                          </p:spTgt>
                                        </p:tgtEl>
                                        <p:attrNameLst>
                                          <p:attrName>ppt_c</p:attrName>
                                        </p:attrNameLst>
                                      </p:cBhvr>
                                      <p:to>
                                        <a:srgbClr val="488ED3"/>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155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51554">
                                            <p:txEl>
                                              <p:pRg st="1" end="1"/>
                                            </p:txEl>
                                          </p:spTgt>
                                        </p:tgtEl>
                                        <p:attrNameLst>
                                          <p:attrName>ppt_c</p:attrName>
                                        </p:attrNameLst>
                                      </p:cBhvr>
                                      <p:to>
                                        <a:srgbClr val="488ED3"/>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155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51554">
                                            <p:txEl>
                                              <p:pRg st="2" end="2"/>
                                            </p:txEl>
                                          </p:spTgt>
                                        </p:tgtEl>
                                        <p:attrNameLst>
                                          <p:attrName>ppt_c</p:attrName>
                                        </p:attrNameLst>
                                      </p:cBhvr>
                                      <p:to>
                                        <a:srgbClr val="488ED3"/>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155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51554">
                                            <p:txEl>
                                              <p:pRg st="3" end="3"/>
                                            </p:txEl>
                                          </p:spTgt>
                                        </p:tgtEl>
                                        <p:attrNameLst>
                                          <p:attrName>ppt_c</p:attrName>
                                        </p:attrNameLst>
                                      </p:cBhvr>
                                      <p:to>
                                        <a:srgbClr val="488ED3"/>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155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51554">
                                            <p:txEl>
                                              <p:pRg st="4" end="4"/>
                                            </p:txEl>
                                          </p:spTgt>
                                        </p:tgtEl>
                                        <p:attrNameLst>
                                          <p:attrName>ppt_c</p:attrName>
                                        </p:attrNameLst>
                                      </p:cBhvr>
                                      <p:to>
                                        <a:srgbClr val="488ED3"/>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1554">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51554">
                                            <p:txEl>
                                              <p:pRg st="5" end="5"/>
                                            </p:txEl>
                                          </p:spTgt>
                                        </p:tgtEl>
                                        <p:attrNameLst>
                                          <p:attrName>ppt_c</p:attrName>
                                        </p:attrNameLst>
                                      </p:cBhvr>
                                      <p:to>
                                        <a:srgbClr val="488ED3"/>
                                      </p:to>
                                    </p:animClr>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1554">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51554">
                                            <p:txEl>
                                              <p:pRg st="6" end="6"/>
                                            </p:txEl>
                                          </p:spTgt>
                                        </p:tgtEl>
                                        <p:attrNameLst>
                                          <p:attrName>ppt_c</p:attrName>
                                        </p:attrNameLst>
                                      </p:cBhvr>
                                      <p:to>
                                        <a:srgbClr val="488ED3"/>
                                      </p:to>
                                    </p:animClr>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1554">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51554">
                                            <p:txEl>
                                              <p:pRg st="7" end="7"/>
                                            </p:txEl>
                                          </p:spTgt>
                                        </p:tgtEl>
                                        <p:attrNameLst>
                                          <p:attrName>ppt_c</p:attrName>
                                        </p:attrNameLst>
                                      </p:cBhvr>
                                      <p:to>
                                        <a:srgbClr val="488ED3"/>
                                      </p:to>
                                    </p:animClr>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155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A699B261-99FC-A949-99E0-A9EF911D7E6F}"/>
              </a:ext>
            </a:extLst>
          </p:cNvPr>
          <p:cNvSpPr>
            <a:spLocks noGrp="1" noChangeArrowheads="1"/>
          </p:cNvSpPr>
          <p:nvPr>
            <p:ph type="title"/>
          </p:nvPr>
        </p:nvSpPr>
        <p:spPr>
          <a:xfrm>
            <a:off x="827088" y="457200"/>
            <a:ext cx="8424862" cy="1066800"/>
          </a:xfrm>
        </p:spPr>
        <p:txBody>
          <a:bodyPr/>
          <a:lstStyle/>
          <a:p>
            <a:r>
              <a:rPr lang="en-US" altLang="en-US" dirty="0">
                <a:ea typeface="ＭＳ Ｐゴシック" panose="020B0600070205080204" pitchFamily="34" charset="-128"/>
              </a:rPr>
              <a:t>Arranging Cubes (</a:t>
            </a:r>
            <a:r>
              <a:rPr lang="en-US" altLang="en-US" dirty="0">
                <a:solidFill>
                  <a:srgbClr val="66FFFF"/>
                </a:solidFill>
                <a:ea typeface="ＭＳ Ｐゴシック" panose="020B0600070205080204" pitchFamily="34" charset="-128"/>
                <a:cs typeface="+mn-cs"/>
              </a:rPr>
              <a:t>6973</a:t>
            </a:r>
            <a:r>
              <a:rPr lang="en-US" altLang="en-US" dirty="0">
                <a:ea typeface="ＭＳ Ｐゴシック" panose="020B0600070205080204" pitchFamily="34" charset="-128"/>
              </a:rPr>
              <a:t>)</a:t>
            </a:r>
          </a:p>
        </p:txBody>
      </p:sp>
      <p:sp>
        <p:nvSpPr>
          <p:cNvPr id="29698" name="Rectangle 3">
            <a:extLst>
              <a:ext uri="{FF2B5EF4-FFF2-40B4-BE49-F238E27FC236}">
                <a16:creationId xmlns:a16="http://schemas.microsoft.com/office/drawing/2014/main" id="{CBAE63C1-D5CD-354B-8745-2C514BCD0F0E}"/>
              </a:ext>
            </a:extLst>
          </p:cNvPr>
          <p:cNvSpPr>
            <a:spLocks noChangeArrowheads="1"/>
          </p:cNvSpPr>
          <p:nvPr/>
        </p:nvSpPr>
        <p:spPr bwMode="auto">
          <a:xfrm>
            <a:off x="4427984" y="1783529"/>
            <a:ext cx="424770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u="none" dirty="0">
                <a:solidFill>
                  <a:schemeClr val="bg1"/>
                </a:solidFill>
              </a:rPr>
              <a:t>The aim of the task:</a:t>
            </a:r>
          </a:p>
          <a:p>
            <a:pPr eaLnBrk="1" hangingPunct="1">
              <a:spcBef>
                <a:spcPct val="0"/>
              </a:spcBef>
              <a:buFontTx/>
              <a:buNone/>
            </a:pPr>
            <a:r>
              <a:rPr lang="en-US" altLang="en-US" sz="2800" u="none" dirty="0">
                <a:solidFill>
                  <a:schemeClr val="bg1"/>
                </a:solidFill>
              </a:rPr>
              <a:t>The team has to recreate a 2-D arrangement of cubes which matches all the information on their cards without showing each team member's information to anyone else.</a:t>
            </a:r>
          </a:p>
        </p:txBody>
      </p:sp>
      <p:pic>
        <p:nvPicPr>
          <p:cNvPr id="29699" name="Picture 1">
            <a:extLst>
              <a:ext uri="{FF2B5EF4-FFF2-40B4-BE49-F238E27FC236}">
                <a16:creationId xmlns:a16="http://schemas.microsoft.com/office/drawing/2014/main" id="{6D9E5C10-36CF-A94C-95C2-EC469DE7DF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509430"/>
            <a:ext cx="35814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3">
            <a:extLst>
              <a:ext uri="{FF2B5EF4-FFF2-40B4-BE49-F238E27FC236}">
                <a16:creationId xmlns:a16="http://schemas.microsoft.com/office/drawing/2014/main" id="{96D7A316-E982-1347-BA17-AF601FC471C7}"/>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251581459"/>
      </p:ext>
    </p:extLst>
  </p:cSld>
  <p:clrMapOvr>
    <a:masterClrMapping/>
  </p:clrMapOvr>
  <p:transition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a:extLst>
              <a:ext uri="{FF2B5EF4-FFF2-40B4-BE49-F238E27FC236}">
                <a16:creationId xmlns:a16="http://schemas.microsoft.com/office/drawing/2014/main" id="{22EB2B2E-31AF-BE47-AE2B-E653235808E4}"/>
              </a:ext>
            </a:extLst>
          </p:cNvPr>
          <p:cNvSpPr>
            <a:spLocks noGrp="1" noChangeArrowheads="1"/>
          </p:cNvSpPr>
          <p:nvPr>
            <p:ph type="title"/>
          </p:nvPr>
        </p:nvSpPr>
        <p:spPr>
          <a:xfrm>
            <a:off x="-37418" y="29701"/>
            <a:ext cx="9181418" cy="1012825"/>
          </a:xfrm>
        </p:spPr>
        <p:txBody>
          <a:bodyPr/>
          <a:lstStyle/>
          <a:p>
            <a:r>
              <a:rPr lang="en-US" altLang="en-US" dirty="0">
                <a:ea typeface="ＭＳ Ｐゴシック" panose="020B0600070205080204" pitchFamily="34" charset="-128"/>
              </a:rPr>
              <a:t>Any numberline </a:t>
            </a:r>
          </a:p>
        </p:txBody>
      </p:sp>
      <p:sp>
        <p:nvSpPr>
          <p:cNvPr id="152578" name="Content Placeholder 2">
            <a:extLst>
              <a:ext uri="{FF2B5EF4-FFF2-40B4-BE49-F238E27FC236}">
                <a16:creationId xmlns:a16="http://schemas.microsoft.com/office/drawing/2014/main" id="{7C696D89-8212-1844-AC0F-D06E4542F778}"/>
              </a:ext>
            </a:extLst>
          </p:cNvPr>
          <p:cNvSpPr>
            <a:spLocks noGrp="1" noChangeArrowheads="1"/>
          </p:cNvSpPr>
          <p:nvPr>
            <p:ph idx="1"/>
          </p:nvPr>
        </p:nvSpPr>
        <p:spPr>
          <a:xfrm>
            <a:off x="247780" y="332656"/>
            <a:ext cx="8731250" cy="4176712"/>
          </a:xfrm>
        </p:spPr>
        <p:txBody>
          <a:bodyPr/>
          <a:lstStyle/>
          <a:p>
            <a:r>
              <a:rPr lang="en-US" altLang="en-US" sz="2000" dirty="0">
                <a:ea typeface="ＭＳ Ｐゴシック" panose="020B0600070205080204" pitchFamily="34" charset="-128"/>
              </a:rPr>
              <a:t>The first number sentence uses an odd number of distinct nos. </a:t>
            </a:r>
            <a:endParaRPr lang="en-GB" altLang="en-US" sz="2000" dirty="0">
              <a:ea typeface="ＭＳ Ｐゴシック" panose="020B0600070205080204" pitchFamily="34" charset="-128"/>
            </a:endParaRPr>
          </a:p>
          <a:p>
            <a:r>
              <a:rPr lang="en-US" altLang="en-US" sz="2000" dirty="0">
                <a:ea typeface="ＭＳ Ｐゴシック" panose="020B0600070205080204" pitchFamily="34" charset="-128"/>
              </a:rPr>
              <a:t>Each subsequent number sentence uses an even number of distinct new nos. </a:t>
            </a:r>
            <a:endParaRPr lang="en-GB" altLang="en-US" sz="2000" dirty="0">
              <a:ea typeface="ＭＳ Ｐゴシック" panose="020B0600070205080204" pitchFamily="34" charset="-128"/>
            </a:endParaRPr>
          </a:p>
          <a:p>
            <a:r>
              <a:rPr lang="en-US" altLang="en-US" sz="2000" dirty="0">
                <a:ea typeface="ＭＳ Ｐゴシック" panose="020B0600070205080204" pitchFamily="34" charset="-128"/>
              </a:rPr>
              <a:t>Odd + any number of even numbers is always odd. </a:t>
            </a:r>
            <a:endParaRPr lang="en-GB" altLang="en-US" sz="2000" dirty="0">
              <a:ea typeface="ＭＳ Ｐゴシック" panose="020B0600070205080204" pitchFamily="34" charset="-128"/>
            </a:endParaRPr>
          </a:p>
          <a:p>
            <a:r>
              <a:rPr lang="en-US" altLang="en-US" sz="2000" dirty="0">
                <a:solidFill>
                  <a:srgbClr val="FFFF00"/>
                </a:solidFill>
                <a:ea typeface="ＭＳ Ｐゴシック" panose="020B0600070205080204" pitchFamily="34" charset="-128"/>
              </a:rPr>
              <a:t>Therefore</a:t>
            </a:r>
            <a:r>
              <a:rPr lang="en-US" altLang="en-US" sz="2000" dirty="0">
                <a:ea typeface="ＭＳ Ｐゴシック" panose="020B0600070205080204" pitchFamily="34" charset="-128"/>
              </a:rPr>
              <a:t> the total number of numbers used is always odd. </a:t>
            </a:r>
            <a:endParaRPr lang="en-GB" altLang="en-US" sz="2000" dirty="0">
              <a:ea typeface="ＭＳ Ｐゴシック" panose="020B0600070205080204" pitchFamily="34" charset="-128"/>
            </a:endParaRPr>
          </a:p>
          <a:p>
            <a:r>
              <a:rPr lang="en-US" altLang="en-US" sz="2000" dirty="0">
                <a:solidFill>
                  <a:srgbClr val="FFFF00"/>
                </a:solidFill>
                <a:ea typeface="ＭＳ Ｐゴシック" panose="020B0600070205080204" pitchFamily="34" charset="-128"/>
              </a:rPr>
              <a:t>Therefore</a:t>
            </a:r>
            <a:r>
              <a:rPr lang="en-US" altLang="en-US" sz="2000" dirty="0">
                <a:solidFill>
                  <a:srgbClr val="C88600"/>
                </a:solidFill>
                <a:ea typeface="ＭＳ Ｐゴシック" panose="020B0600070205080204" pitchFamily="34" charset="-128"/>
              </a:rPr>
              <a:t> </a:t>
            </a:r>
            <a:r>
              <a:rPr lang="en-US" altLang="en-US" sz="2000" dirty="0">
                <a:ea typeface="ＭＳ Ｐゴシック" panose="020B0600070205080204" pitchFamily="34" charset="-128"/>
              </a:rPr>
              <a:t>we will never be able to use all the numbers on any numberline that has an even number of consecutive distinct numbers on it.</a:t>
            </a:r>
          </a:p>
          <a:p>
            <a:pPr>
              <a:buFontTx/>
              <a:buNone/>
            </a:pPr>
            <a:endParaRPr lang="en-GB" altLang="en-US" sz="1400" dirty="0">
              <a:ea typeface="ＭＳ Ｐゴシック" panose="020B0600070205080204" pitchFamily="34" charset="-128"/>
            </a:endParaRPr>
          </a:p>
          <a:p>
            <a:r>
              <a:rPr lang="en-US" altLang="en-US" sz="2000" dirty="0">
                <a:solidFill>
                  <a:srgbClr val="FFFF00"/>
                </a:solidFill>
                <a:ea typeface="ＭＳ Ｐゴシック" panose="020B0600070205080204" pitchFamily="34" charset="-128"/>
              </a:rPr>
              <a:t>However</a:t>
            </a:r>
            <a:r>
              <a:rPr lang="en-US" altLang="en-US" sz="2000" dirty="0">
                <a:ea typeface="ＭＳ Ｐゴシック" panose="020B0600070205080204" pitchFamily="34" charset="-128"/>
              </a:rPr>
              <a:t>, this does not prove that we can always use all the numbers on a numberline with an odd number of consecutive distinct numbers.</a:t>
            </a:r>
            <a:endParaRPr lang="en-GB" altLang="en-US" sz="2000" dirty="0">
              <a:ea typeface="ＭＳ Ｐゴシック" panose="020B0600070205080204" pitchFamily="34" charset="-128"/>
            </a:endParaRPr>
          </a:p>
          <a:p>
            <a:r>
              <a:rPr lang="en-US" altLang="en-US" sz="2000" dirty="0">
                <a:solidFill>
                  <a:srgbClr val="FFFF00"/>
                </a:solidFill>
                <a:ea typeface="ＭＳ Ｐゴシック" panose="020B0600070205080204" pitchFamily="34" charset="-128"/>
              </a:rPr>
              <a:t>We only know </a:t>
            </a:r>
            <a:r>
              <a:rPr lang="en-US" altLang="en-US" sz="2000" dirty="0">
                <a:ea typeface="ＭＳ Ｐゴシック" panose="020B0600070205080204" pitchFamily="34" charset="-128"/>
              </a:rPr>
              <a:t>that we have the correct number of numbers to make it a possibility but not a certainty.</a:t>
            </a:r>
            <a:endParaRPr lang="en-GB" altLang="en-US" sz="2000" dirty="0">
              <a:ea typeface="ＭＳ Ｐゴシック" panose="020B0600070205080204" pitchFamily="34" charset="-128"/>
            </a:endParaRPr>
          </a:p>
          <a:p>
            <a:r>
              <a:rPr lang="en-US" altLang="en-US" sz="2000" dirty="0">
                <a:ea typeface="ＭＳ Ｐゴシック" panose="020B0600070205080204" pitchFamily="34" charset="-128"/>
              </a:rPr>
              <a:t>This does not give us any insight into the individual number sentences and the order in which the numbers need to be used. </a:t>
            </a:r>
            <a:endParaRPr lang="en-GB" altLang="en-US" sz="2000" dirty="0">
              <a:ea typeface="ＭＳ Ｐゴシック" panose="020B0600070205080204" pitchFamily="34" charset="-128"/>
            </a:endParaRPr>
          </a:p>
          <a:p>
            <a:pPr>
              <a:buFontTx/>
              <a:buNone/>
            </a:pPr>
            <a:endParaRPr lang="en-US" altLang="en-US"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16E427EF-6EF1-9549-BDD3-286922F69A35}"/>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261727014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257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5257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52578">
                                            <p:txEl>
                                              <p:pRg st="0" end="0"/>
                                            </p:txEl>
                                          </p:spTgt>
                                        </p:tgtEl>
                                        <p:attrNameLst>
                                          <p:attrName>ppt_c</p:attrName>
                                        </p:attrNameLst>
                                      </p:cBhvr>
                                      <p:to>
                                        <a:srgbClr val="429DD7"/>
                                      </p:to>
                                    </p:animClr>
                                  </p:subTnLst>
                                </p:cTn>
                              </p:par>
                              <p:par>
                                <p:cTn id="9" presetID="1" presetClass="entr" presetSubtype="0" fill="hold" nodeType="withEffect">
                                  <p:stCondLst>
                                    <p:cond delay="0"/>
                                  </p:stCondLst>
                                  <p:childTnLst>
                                    <p:set>
                                      <p:cBhvr>
                                        <p:cTn id="10" dur="1" fill="hold">
                                          <p:stCondLst>
                                            <p:cond delay="0"/>
                                          </p:stCondLst>
                                        </p:cTn>
                                        <p:tgtEl>
                                          <p:spTgt spid="15257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52578">
                                            <p:txEl>
                                              <p:pRg st="1" end="1"/>
                                            </p:txEl>
                                          </p:spTgt>
                                        </p:tgtEl>
                                        <p:attrNameLst>
                                          <p:attrName>ppt_c</p:attrName>
                                        </p:attrNameLst>
                                      </p:cBhvr>
                                      <p:to>
                                        <a:srgbClr val="429DD7"/>
                                      </p:to>
                                    </p:animClr>
                                  </p:subTnLst>
                                </p:cTn>
                              </p:par>
                              <p:par>
                                <p:cTn id="11" presetID="1" presetClass="entr" presetSubtype="0" fill="hold" nodeType="withEffect">
                                  <p:stCondLst>
                                    <p:cond delay="0"/>
                                  </p:stCondLst>
                                  <p:childTnLst>
                                    <p:set>
                                      <p:cBhvr>
                                        <p:cTn id="12" dur="1" fill="hold">
                                          <p:stCondLst>
                                            <p:cond delay="0"/>
                                          </p:stCondLst>
                                        </p:cTn>
                                        <p:tgtEl>
                                          <p:spTgt spid="15257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52578">
                                            <p:txEl>
                                              <p:pRg st="2" end="2"/>
                                            </p:txEl>
                                          </p:spTgt>
                                        </p:tgtEl>
                                        <p:attrNameLst>
                                          <p:attrName>ppt_c</p:attrName>
                                        </p:attrNameLst>
                                      </p:cBhvr>
                                      <p:to>
                                        <a:srgbClr val="429DD7"/>
                                      </p:to>
                                    </p:animClr>
                                  </p:subTnLst>
                                </p:cTn>
                              </p:par>
                              <p:par>
                                <p:cTn id="13" presetID="1" presetClass="entr" presetSubtype="0" fill="hold" nodeType="withEffect">
                                  <p:stCondLst>
                                    <p:cond delay="0"/>
                                  </p:stCondLst>
                                  <p:childTnLst>
                                    <p:set>
                                      <p:cBhvr>
                                        <p:cTn id="14" dur="1" fill="hold">
                                          <p:stCondLst>
                                            <p:cond delay="0"/>
                                          </p:stCondLst>
                                        </p:cTn>
                                        <p:tgtEl>
                                          <p:spTgt spid="15257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52578">
                                            <p:txEl>
                                              <p:pRg st="3" end="3"/>
                                            </p:txEl>
                                          </p:spTgt>
                                        </p:tgtEl>
                                        <p:attrNameLst>
                                          <p:attrName>ppt_c</p:attrName>
                                        </p:attrNameLst>
                                      </p:cBhvr>
                                      <p:to>
                                        <a:srgbClr val="429DD7"/>
                                      </p:to>
                                    </p:animClr>
                                  </p:subTnLst>
                                </p:cTn>
                              </p:par>
                              <p:par>
                                <p:cTn id="15" presetID="1" presetClass="entr" presetSubtype="0" fill="hold" nodeType="withEffect">
                                  <p:stCondLst>
                                    <p:cond delay="0"/>
                                  </p:stCondLst>
                                  <p:childTnLst>
                                    <p:set>
                                      <p:cBhvr>
                                        <p:cTn id="16" dur="1" fill="hold">
                                          <p:stCondLst>
                                            <p:cond delay="0"/>
                                          </p:stCondLst>
                                        </p:cTn>
                                        <p:tgtEl>
                                          <p:spTgt spid="152578">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52578">
                                            <p:txEl>
                                              <p:pRg st="4" end="4"/>
                                            </p:txEl>
                                          </p:spTgt>
                                        </p:tgtEl>
                                        <p:attrNameLst>
                                          <p:attrName>ppt_c</p:attrName>
                                        </p:attrNameLst>
                                      </p:cBhvr>
                                      <p:to>
                                        <a:srgbClr val="429DD7"/>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2578">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52578">
                                            <p:txEl>
                                              <p:pRg st="6" end="6"/>
                                            </p:txEl>
                                          </p:spTgt>
                                        </p:tgtEl>
                                        <p:attrNameLst>
                                          <p:attrName>ppt_c</p:attrName>
                                        </p:attrNameLst>
                                      </p:cBhvr>
                                      <p:to>
                                        <a:srgbClr val="429DD7"/>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2578">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52578">
                                            <p:txEl>
                                              <p:pRg st="7" end="7"/>
                                            </p:txEl>
                                          </p:spTgt>
                                        </p:tgtEl>
                                        <p:attrNameLst>
                                          <p:attrName>ppt_c</p:attrName>
                                        </p:attrNameLst>
                                      </p:cBhvr>
                                      <p:to>
                                        <a:srgbClr val="429DD7"/>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257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Content Placeholder 2">
            <a:extLst>
              <a:ext uri="{FF2B5EF4-FFF2-40B4-BE49-F238E27FC236}">
                <a16:creationId xmlns:a16="http://schemas.microsoft.com/office/drawing/2014/main" id="{64F0520C-6D27-9A43-8075-24F9D7E35409}"/>
              </a:ext>
            </a:extLst>
          </p:cNvPr>
          <p:cNvSpPr>
            <a:spLocks noGrp="1" noChangeArrowheads="1"/>
          </p:cNvSpPr>
          <p:nvPr>
            <p:ph idx="1"/>
          </p:nvPr>
        </p:nvSpPr>
        <p:spPr/>
        <p:txBody>
          <a:bodyPr/>
          <a:lstStyle/>
          <a:p>
            <a:pPr>
              <a:buFont typeface="Times" pitchFamily="2" charset="0"/>
              <a:buNone/>
            </a:pPr>
            <a:r>
              <a:rPr lang="en-US" altLang="en-US">
                <a:ea typeface="ＭＳ Ｐゴシック" panose="020B0600070205080204" pitchFamily="34" charset="-128"/>
              </a:rPr>
              <a:t>	What are the features of proof by logical reasoning?  </a:t>
            </a:r>
          </a:p>
        </p:txBody>
      </p:sp>
      <p:sp>
        <p:nvSpPr>
          <p:cNvPr id="3" name="Footer Placeholder 3">
            <a:extLst>
              <a:ext uri="{FF2B5EF4-FFF2-40B4-BE49-F238E27FC236}">
                <a16:creationId xmlns:a16="http://schemas.microsoft.com/office/drawing/2014/main" id="{A50AF1C1-E2A8-464A-AA24-5DE85D01E79B}"/>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078327954"/>
      </p:ext>
    </p:extLst>
  </p:cSld>
  <p:clrMapOvr>
    <a:masterClrMapping/>
  </p:clrMapOvr>
  <p:transition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a:extLst>
              <a:ext uri="{FF2B5EF4-FFF2-40B4-BE49-F238E27FC236}">
                <a16:creationId xmlns:a16="http://schemas.microsoft.com/office/drawing/2014/main" id="{EB6E004F-688C-FB4B-9C70-FB708C2147F7}"/>
              </a:ext>
            </a:extLst>
          </p:cNvPr>
          <p:cNvSpPr>
            <a:spLocks noGrp="1" noChangeArrowheads="1"/>
          </p:cNvSpPr>
          <p:nvPr>
            <p:ph type="title"/>
          </p:nvPr>
        </p:nvSpPr>
        <p:spPr>
          <a:xfrm>
            <a:off x="-1" y="0"/>
            <a:ext cx="9060359" cy="1066800"/>
          </a:xfrm>
        </p:spPr>
        <p:txBody>
          <a:bodyPr/>
          <a:lstStyle/>
          <a:p>
            <a:r>
              <a:rPr lang="en-US" altLang="en-US" dirty="0">
                <a:ea typeface="ＭＳ Ｐゴシック" panose="020B0600070205080204" pitchFamily="34" charset="-128"/>
              </a:rPr>
              <a:t>Stringy Quads (</a:t>
            </a:r>
            <a:r>
              <a:rPr lang="en-US" altLang="en-US" dirty="0">
                <a:solidFill>
                  <a:srgbClr val="66FFFF"/>
                </a:solidFill>
                <a:ea typeface="ＭＳ Ｐゴシック" panose="020B0600070205080204" pitchFamily="34" charset="-128"/>
                <a:cs typeface="+mn-cs"/>
              </a:rPr>
              <a:t>2913</a:t>
            </a:r>
            <a:r>
              <a:rPr lang="en-US" altLang="en-US" dirty="0">
                <a:ea typeface="ＭＳ Ｐゴシック" panose="020B0600070205080204" pitchFamily="34" charset="-128"/>
              </a:rPr>
              <a:t>)</a:t>
            </a:r>
          </a:p>
        </p:txBody>
      </p:sp>
      <p:sp>
        <p:nvSpPr>
          <p:cNvPr id="161794" name="Content Placeholder 2">
            <a:extLst>
              <a:ext uri="{FF2B5EF4-FFF2-40B4-BE49-F238E27FC236}">
                <a16:creationId xmlns:a16="http://schemas.microsoft.com/office/drawing/2014/main" id="{956B5FC4-6591-0544-861A-3890BE9DB54D}"/>
              </a:ext>
            </a:extLst>
          </p:cNvPr>
          <p:cNvSpPr>
            <a:spLocks noGrp="1" noChangeArrowheads="1"/>
          </p:cNvSpPr>
          <p:nvPr>
            <p:ph idx="1"/>
          </p:nvPr>
        </p:nvSpPr>
        <p:spPr>
          <a:xfrm>
            <a:off x="162009" y="3371240"/>
            <a:ext cx="8898349" cy="2709991"/>
          </a:xfrm>
        </p:spPr>
        <p:txBody>
          <a:bodyPr/>
          <a:lstStyle/>
          <a:p>
            <a:pPr>
              <a:buFont typeface="Times" pitchFamily="2" charset="0"/>
              <a:buNone/>
            </a:pPr>
            <a:r>
              <a:rPr lang="en-US" altLang="en-US" sz="2000" dirty="0">
                <a:ea typeface="ＭＳ Ｐゴシック" panose="020B0600070205080204" pitchFamily="34" charset="-128"/>
              </a:rPr>
              <a:t>Can you make a quadrilateral which has exactly one line of symmetry? And another? And another? …</a:t>
            </a:r>
          </a:p>
          <a:p>
            <a:pPr>
              <a:buFont typeface="Times" pitchFamily="2" charset="0"/>
              <a:buNone/>
            </a:pPr>
            <a:r>
              <a:rPr lang="en-US" altLang="en-US" sz="2000" dirty="0">
                <a:ea typeface="ＭＳ Ｐゴシック" panose="020B0600070205080204" pitchFamily="34" charset="-128"/>
              </a:rPr>
              <a:t>	How could you convince someone else that your shape has just one line of symmetry?</a:t>
            </a:r>
          </a:p>
          <a:p>
            <a:pPr>
              <a:buFont typeface="Times" pitchFamily="2" charset="0"/>
              <a:buNone/>
            </a:pPr>
            <a:endParaRPr lang="en-US" altLang="en-US" sz="500" dirty="0">
              <a:ea typeface="ＭＳ Ｐゴシック" panose="020B0600070205080204" pitchFamily="34" charset="-128"/>
            </a:endParaRPr>
          </a:p>
          <a:p>
            <a:pPr>
              <a:buFont typeface="Times" pitchFamily="2" charset="0"/>
              <a:buNone/>
            </a:pPr>
            <a:r>
              <a:rPr lang="en-US" altLang="en-US" sz="2000" dirty="0">
                <a:ea typeface="ＭＳ Ｐゴシック" panose="020B0600070205080204" pitchFamily="34" charset="-128"/>
              </a:rPr>
              <a:t>Try again, but this time answer the same questions for a quadrilateral with exactly two lines of symmetry … exactly three lines of symmetry… exactly four lines of symmetry.</a:t>
            </a:r>
          </a:p>
          <a:p>
            <a:pPr>
              <a:buFont typeface="Times" pitchFamily="2" charset="0"/>
              <a:buNone/>
            </a:pP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pic>
        <p:nvPicPr>
          <p:cNvPr id="161795" name="Picture 4" descr="iStock_TangledString.jpg">
            <a:extLst>
              <a:ext uri="{FF2B5EF4-FFF2-40B4-BE49-F238E27FC236}">
                <a16:creationId xmlns:a16="http://schemas.microsoft.com/office/drawing/2014/main" id="{5689C08B-53C7-524F-8CE7-C696F6086F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3394" y="1066800"/>
            <a:ext cx="3246191" cy="214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A15A6237-87CB-D24B-ACE6-BC2D8369C210}"/>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28341524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79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179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17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50A61AA-BB96-834B-8505-FA0A85C75474}"/>
              </a:ext>
            </a:extLst>
          </p:cNvPr>
          <p:cNvSpPr>
            <a:spLocks noGrp="1"/>
          </p:cNvSpPr>
          <p:nvPr>
            <p:ph type="ftr" sz="quarter" idx="10"/>
          </p:nvPr>
        </p:nvSpPr>
        <p:spPr/>
        <p:txBody>
          <a:bodyPr/>
          <a:lstStyle/>
          <a:p>
            <a:pPr algn="r">
              <a:defRPr/>
            </a:pPr>
            <a:r>
              <a:rPr lang="en-GB" sz="2400">
                <a:solidFill>
                  <a:srgbClr val="003C71"/>
                </a:solidFill>
              </a:rPr>
              <a:t>nrich.maths.org</a:t>
            </a:r>
            <a:endParaRPr lang="en-GB" dirty="0">
              <a:solidFill>
                <a:srgbClr val="003C71"/>
              </a:solidFill>
            </a:endParaRPr>
          </a:p>
        </p:txBody>
      </p:sp>
      <p:pic>
        <p:nvPicPr>
          <p:cNvPr id="6" name="Picture 5">
            <a:extLst>
              <a:ext uri="{FF2B5EF4-FFF2-40B4-BE49-F238E27FC236}">
                <a16:creationId xmlns:a16="http://schemas.microsoft.com/office/drawing/2014/main" id="{CB900C6D-04A3-5942-97D0-92139C4F6B98}"/>
              </a:ext>
            </a:extLst>
          </p:cNvPr>
          <p:cNvPicPr>
            <a:picLocks noChangeAspect="1"/>
          </p:cNvPicPr>
          <p:nvPr/>
        </p:nvPicPr>
        <p:blipFill>
          <a:blip r:embed="rId2"/>
          <a:stretch>
            <a:fillRect/>
          </a:stretch>
        </p:blipFill>
        <p:spPr>
          <a:xfrm>
            <a:off x="5076056" y="2357806"/>
            <a:ext cx="3771900" cy="3911600"/>
          </a:xfrm>
          <a:prstGeom prst="rect">
            <a:avLst/>
          </a:prstGeom>
        </p:spPr>
      </p:pic>
      <p:pic>
        <p:nvPicPr>
          <p:cNvPr id="8" name="Picture 7">
            <a:extLst>
              <a:ext uri="{FF2B5EF4-FFF2-40B4-BE49-F238E27FC236}">
                <a16:creationId xmlns:a16="http://schemas.microsoft.com/office/drawing/2014/main" id="{C3B86B67-5EA4-7D4A-B990-B156B658235E}"/>
              </a:ext>
            </a:extLst>
          </p:cNvPr>
          <p:cNvPicPr>
            <a:picLocks noChangeAspect="1"/>
          </p:cNvPicPr>
          <p:nvPr/>
        </p:nvPicPr>
        <p:blipFill>
          <a:blip r:embed="rId3"/>
          <a:stretch>
            <a:fillRect/>
          </a:stretch>
        </p:blipFill>
        <p:spPr>
          <a:xfrm>
            <a:off x="1058416" y="3709194"/>
            <a:ext cx="3657600" cy="2755900"/>
          </a:xfrm>
          <a:prstGeom prst="rect">
            <a:avLst/>
          </a:prstGeom>
        </p:spPr>
      </p:pic>
      <p:pic>
        <p:nvPicPr>
          <p:cNvPr id="5" name="Picture 4">
            <a:extLst>
              <a:ext uri="{FF2B5EF4-FFF2-40B4-BE49-F238E27FC236}">
                <a16:creationId xmlns:a16="http://schemas.microsoft.com/office/drawing/2014/main" id="{7117863B-2D4E-C94E-9D13-54C2F1410F58}"/>
              </a:ext>
            </a:extLst>
          </p:cNvPr>
          <p:cNvPicPr>
            <a:picLocks noChangeAspect="1"/>
          </p:cNvPicPr>
          <p:nvPr/>
        </p:nvPicPr>
        <p:blipFill>
          <a:blip r:embed="rId4"/>
          <a:stretch>
            <a:fillRect/>
          </a:stretch>
        </p:blipFill>
        <p:spPr>
          <a:xfrm>
            <a:off x="1884363" y="104961"/>
            <a:ext cx="3695700" cy="3289300"/>
          </a:xfrm>
          <a:prstGeom prst="rect">
            <a:avLst/>
          </a:prstGeom>
        </p:spPr>
      </p:pic>
    </p:spTree>
    <p:extLst>
      <p:ext uri="{BB962C8B-B14F-4D97-AF65-F5344CB8AC3E}">
        <p14:creationId xmlns:p14="http://schemas.microsoft.com/office/powerpoint/2010/main" val="23594547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83C0618-3C15-0848-94F7-B2BD688EA841}"/>
              </a:ext>
            </a:extLst>
          </p:cNvPr>
          <p:cNvSpPr>
            <a:spLocks noGrp="1"/>
          </p:cNvSpPr>
          <p:nvPr>
            <p:ph type="subTitle" idx="1"/>
          </p:nvPr>
        </p:nvSpPr>
        <p:spPr>
          <a:xfrm>
            <a:off x="304800" y="1596008"/>
            <a:ext cx="8534400" cy="4065240"/>
          </a:xfrm>
        </p:spPr>
        <p:txBody>
          <a:bodyPr/>
          <a:lstStyle/>
          <a:p>
            <a:pPr algn="l"/>
            <a:r>
              <a:rPr lang="en-US" sz="2600" dirty="0"/>
              <a:t>Take three numbers that are ‘next door neighbours’ when you count.  These are called consecutive numbers.</a:t>
            </a:r>
          </a:p>
          <a:p>
            <a:pPr algn="l"/>
            <a:endParaRPr lang="en-US" sz="500" dirty="0"/>
          </a:p>
          <a:p>
            <a:pPr algn="l"/>
            <a:r>
              <a:rPr lang="en-US" sz="2600" dirty="0"/>
              <a:t>Add them together. What do you notice?</a:t>
            </a:r>
          </a:p>
          <a:p>
            <a:pPr algn="l"/>
            <a:endParaRPr lang="en-US" sz="500" dirty="0"/>
          </a:p>
          <a:p>
            <a:pPr algn="l"/>
            <a:r>
              <a:rPr lang="en-US" sz="2600" dirty="0"/>
              <a:t>Take another three consecutive numbers and add them together.  What do you notice?</a:t>
            </a:r>
          </a:p>
          <a:p>
            <a:pPr algn="l"/>
            <a:endParaRPr lang="en-US" sz="500" dirty="0"/>
          </a:p>
          <a:p>
            <a:pPr algn="l"/>
            <a:r>
              <a:rPr lang="en-US" sz="2600" dirty="0"/>
              <a:t>Can you prove that this is always true by looking at/thinking about your examples?</a:t>
            </a:r>
          </a:p>
        </p:txBody>
      </p:sp>
      <p:sp>
        <p:nvSpPr>
          <p:cNvPr id="4" name="Footer Placeholder 3">
            <a:extLst>
              <a:ext uri="{FF2B5EF4-FFF2-40B4-BE49-F238E27FC236}">
                <a16:creationId xmlns:a16="http://schemas.microsoft.com/office/drawing/2014/main" id="{3670543B-DB3F-7A4C-9B8F-388005D1CD3C}"/>
              </a:ext>
            </a:extLst>
          </p:cNvPr>
          <p:cNvSpPr>
            <a:spLocks noGrp="1"/>
          </p:cNvSpPr>
          <p:nvPr>
            <p:ph type="ftr" sz="quarter" idx="10"/>
          </p:nvPr>
        </p:nvSpPr>
        <p:spPr/>
        <p:txBody>
          <a:bodyPr/>
          <a:lstStyle/>
          <a:p>
            <a:pPr algn="r">
              <a:defRPr/>
            </a:pPr>
            <a:r>
              <a:rPr lang="en-GB" sz="2400">
                <a:solidFill>
                  <a:srgbClr val="003C71"/>
                </a:solidFill>
              </a:rPr>
              <a:t>nrich.maths.org</a:t>
            </a:r>
            <a:endParaRPr lang="en-GB" dirty="0">
              <a:solidFill>
                <a:srgbClr val="003C71"/>
              </a:solidFill>
            </a:endParaRPr>
          </a:p>
        </p:txBody>
      </p:sp>
      <p:sp>
        <p:nvSpPr>
          <p:cNvPr id="5" name="Title 1">
            <a:extLst>
              <a:ext uri="{FF2B5EF4-FFF2-40B4-BE49-F238E27FC236}">
                <a16:creationId xmlns:a16="http://schemas.microsoft.com/office/drawing/2014/main" id="{227DB51E-F92F-EE48-950F-9A257153F0C5}"/>
              </a:ext>
            </a:extLst>
          </p:cNvPr>
          <p:cNvSpPr txBox="1">
            <a:spLocks noChangeArrowheads="1"/>
          </p:cNvSpPr>
          <p:nvPr/>
        </p:nvSpPr>
        <p:spPr bwMode="auto">
          <a:xfrm>
            <a:off x="0" y="457200"/>
            <a:ext cx="9144000" cy="106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chemeClr val="bg1"/>
                </a:solidFill>
                <a:latin typeface="+mn-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2pPr>
            <a:lvl3pPr marL="1143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3pPr>
            <a:lvl4pPr marL="1600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4pPr>
            <a:lvl5pPr marL="20574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9pPr>
          </a:lstStyle>
          <a:p>
            <a:r>
              <a:rPr lang="en-US" altLang="en-US" u="none">
                <a:ea typeface="ＭＳ Ｐゴシック" panose="020B0600070205080204" pitchFamily="34" charset="-128"/>
              </a:rPr>
              <a:t>Three Neighbours (</a:t>
            </a:r>
            <a:r>
              <a:rPr lang="en-US" altLang="en-US" u="none">
                <a:solidFill>
                  <a:srgbClr val="66FFFF"/>
                </a:solidFill>
                <a:ea typeface="ＭＳ Ｐゴシック" panose="020B0600070205080204" pitchFamily="34" charset="-128"/>
                <a:cs typeface="+mn-cs"/>
              </a:rPr>
              <a:t>8108</a:t>
            </a:r>
            <a:r>
              <a:rPr lang="en-US" altLang="en-US" u="none">
                <a:ea typeface="ＭＳ Ｐゴシック" panose="020B0600070205080204" pitchFamily="34" charset="-128"/>
              </a:rPr>
              <a:t>) </a:t>
            </a:r>
            <a:endParaRPr lang="en-US" altLang="en-US" u="none" dirty="0">
              <a:ea typeface="ＭＳ Ｐゴシック" panose="020B0600070205080204" pitchFamily="34" charset="-128"/>
            </a:endParaRPr>
          </a:p>
        </p:txBody>
      </p:sp>
    </p:spTree>
    <p:extLst>
      <p:ext uri="{BB962C8B-B14F-4D97-AF65-F5344CB8AC3E}">
        <p14:creationId xmlns:p14="http://schemas.microsoft.com/office/powerpoint/2010/main" val="213768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Content Placeholder 3" descr="Screen Shot 2015-05-27 at 12.16.00.png">
            <a:extLst>
              <a:ext uri="{FF2B5EF4-FFF2-40B4-BE49-F238E27FC236}">
                <a16:creationId xmlns:a16="http://schemas.microsoft.com/office/drawing/2014/main" id="{148900DF-747A-3C4C-A829-DD2576CA7AB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18175"/>
          <a:stretch>
            <a:fillRect/>
          </a:stretch>
        </p:blipFill>
        <p:spPr>
          <a:xfrm>
            <a:off x="257174" y="3645024"/>
            <a:ext cx="8629650" cy="2000250"/>
          </a:xfrm>
        </p:spPr>
      </p:pic>
      <p:pic>
        <p:nvPicPr>
          <p:cNvPr id="165890" name="Picture 4" descr="Screen Shot 2015-05-27 at 12.16.36.png">
            <a:extLst>
              <a:ext uri="{FF2B5EF4-FFF2-40B4-BE49-F238E27FC236}">
                <a16:creationId xmlns:a16="http://schemas.microsoft.com/office/drawing/2014/main" id="{8FE19EF4-C6E6-CB41-A257-6A3F257564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481" y="381000"/>
            <a:ext cx="90630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6E278ED1-43E2-1643-B03A-01FFCFDD4278}"/>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779176345"/>
      </p:ext>
    </p:extLst>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a:extLst>
              <a:ext uri="{FF2B5EF4-FFF2-40B4-BE49-F238E27FC236}">
                <a16:creationId xmlns:a16="http://schemas.microsoft.com/office/drawing/2014/main" id="{FD5FB696-D6A5-3443-B85E-194F91B807AA}"/>
              </a:ext>
            </a:extLst>
          </p:cNvPr>
          <p:cNvSpPr>
            <a:spLocks noGrp="1" noChangeArrowheads="1"/>
          </p:cNvSpPr>
          <p:nvPr>
            <p:ph type="title"/>
          </p:nvPr>
        </p:nvSpPr>
        <p:spPr>
          <a:xfrm>
            <a:off x="0" y="417936"/>
            <a:ext cx="9060358" cy="767902"/>
          </a:xfrm>
        </p:spPr>
        <p:txBody>
          <a:bodyPr/>
          <a:lstStyle/>
          <a:p>
            <a:r>
              <a:rPr lang="en-US" altLang="en-US" dirty="0">
                <a:ea typeface="ＭＳ Ｐゴシック" panose="020B0600070205080204" pitchFamily="34" charset="-128"/>
              </a:rPr>
              <a:t>Totality (</a:t>
            </a:r>
            <a:r>
              <a:rPr lang="en-US" altLang="en-US" dirty="0">
                <a:solidFill>
                  <a:srgbClr val="66FFFF"/>
                </a:solidFill>
                <a:ea typeface="ＭＳ Ｐゴシック" panose="020B0600070205080204" pitchFamily="34" charset="-128"/>
                <a:cs typeface="+mn-cs"/>
              </a:rPr>
              <a:t>1216</a:t>
            </a:r>
            <a:r>
              <a:rPr lang="en-US" altLang="en-US" dirty="0">
                <a:ea typeface="ＭＳ Ｐゴシック" panose="020B0600070205080204" pitchFamily="34" charset="-128"/>
              </a:rPr>
              <a:t>)</a:t>
            </a:r>
          </a:p>
        </p:txBody>
      </p:sp>
      <p:pic>
        <p:nvPicPr>
          <p:cNvPr id="167938" name="Content Placeholder 3" descr="Macintosh HD:Users:lm409:Desktop:Screen Shot 2013-11-25 at 14.58.28.png">
            <a:extLst>
              <a:ext uri="{FF2B5EF4-FFF2-40B4-BE49-F238E27FC236}">
                <a16:creationId xmlns:a16="http://schemas.microsoft.com/office/drawing/2014/main" id="{01619211-334A-454E-AF65-420DD715D644}"/>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l="37811" t="39661" r="34253" b="14355"/>
          <a:stretch>
            <a:fillRect/>
          </a:stretch>
        </p:blipFill>
        <p:spPr>
          <a:xfrm>
            <a:off x="2411413" y="1479550"/>
            <a:ext cx="4608512" cy="4464050"/>
          </a:xfrm>
        </p:spPr>
      </p:pic>
      <p:sp>
        <p:nvSpPr>
          <p:cNvPr id="4" name="Footer Placeholder 3">
            <a:extLst>
              <a:ext uri="{FF2B5EF4-FFF2-40B4-BE49-F238E27FC236}">
                <a16:creationId xmlns:a16="http://schemas.microsoft.com/office/drawing/2014/main" id="{7C8742B7-DE93-2A48-B68C-2DE65C5B76D3}"/>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2742375697"/>
      </p:ext>
    </p:extLst>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a:extLst>
              <a:ext uri="{FF2B5EF4-FFF2-40B4-BE49-F238E27FC236}">
                <a16:creationId xmlns:a16="http://schemas.microsoft.com/office/drawing/2014/main" id="{054FCB82-3D01-8748-A5C0-DAE21FF14CB6}"/>
              </a:ext>
            </a:extLst>
          </p:cNvPr>
          <p:cNvSpPr>
            <a:spLocks noGrp="1" noChangeArrowheads="1"/>
          </p:cNvSpPr>
          <p:nvPr>
            <p:ph type="title"/>
          </p:nvPr>
        </p:nvSpPr>
        <p:spPr>
          <a:xfrm>
            <a:off x="41820" y="229512"/>
            <a:ext cx="9060359" cy="1066800"/>
          </a:xfrm>
        </p:spPr>
        <p:txBody>
          <a:bodyPr/>
          <a:lstStyle/>
          <a:p>
            <a:r>
              <a:rPr lang="en-US" altLang="en-US" dirty="0">
                <a:ea typeface="ＭＳ Ｐゴシック" panose="020B0600070205080204" pitchFamily="34" charset="-128"/>
              </a:rPr>
              <a:t>Two-digit Targets (</a:t>
            </a:r>
            <a:r>
              <a:rPr lang="en-US" altLang="en-US" dirty="0">
                <a:solidFill>
                  <a:srgbClr val="66FFFF"/>
                </a:solidFill>
                <a:ea typeface="ＭＳ Ｐゴシック" panose="020B0600070205080204" pitchFamily="34" charset="-128"/>
                <a:cs typeface="+mn-cs"/>
              </a:rPr>
              <a:t>6343</a:t>
            </a:r>
            <a:r>
              <a:rPr lang="en-US" altLang="en-US" dirty="0">
                <a:ea typeface="ＭＳ Ｐゴシック" panose="020B0600070205080204" pitchFamily="34" charset="-128"/>
              </a:rPr>
              <a:t>) </a:t>
            </a:r>
          </a:p>
        </p:txBody>
      </p:sp>
      <p:pic>
        <p:nvPicPr>
          <p:cNvPr id="172034" name="Picture 1">
            <a:extLst>
              <a:ext uri="{FF2B5EF4-FFF2-40B4-BE49-F238E27FC236}">
                <a16:creationId xmlns:a16="http://schemas.microsoft.com/office/drawing/2014/main" id="{A05299C5-CE1E-104C-B519-A493882CD2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4631" y="1439993"/>
            <a:ext cx="4103687"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Content Placeholder 2">
            <a:extLst>
              <a:ext uri="{FF2B5EF4-FFF2-40B4-BE49-F238E27FC236}">
                <a16:creationId xmlns:a16="http://schemas.microsoft.com/office/drawing/2014/main" id="{7C9B14DF-345A-7843-8E22-69005F7E79AF}"/>
              </a:ext>
            </a:extLst>
          </p:cNvPr>
          <p:cNvSpPr>
            <a:spLocks noGrp="1" noChangeArrowheads="1"/>
          </p:cNvSpPr>
          <p:nvPr>
            <p:ph idx="1"/>
          </p:nvPr>
        </p:nvSpPr>
        <p:spPr>
          <a:xfrm>
            <a:off x="179388" y="1269218"/>
            <a:ext cx="4537075" cy="4824413"/>
          </a:xfrm>
        </p:spPr>
        <p:txBody>
          <a:bodyPr/>
          <a:lstStyle/>
          <a:p>
            <a:pPr marL="0" indent="0">
              <a:buFont typeface="Times" pitchFamily="2" charset="0"/>
              <a:buNone/>
            </a:pPr>
            <a:r>
              <a:rPr lang="en-US" altLang="en-US" sz="3000" dirty="0">
                <a:ea typeface="ＭＳ Ｐゴシック" panose="020B0600070205080204" pitchFamily="34" charset="-128"/>
              </a:rPr>
              <a:t>You have a set of the digits from 0-9.</a:t>
            </a:r>
          </a:p>
          <a:p>
            <a:pPr marL="0" indent="0">
              <a:buFont typeface="Times" pitchFamily="2" charset="0"/>
              <a:buNone/>
            </a:pPr>
            <a:endParaRPr lang="en-US" altLang="en-US" sz="500" dirty="0">
              <a:ea typeface="ＭＳ Ｐゴシック" panose="020B0600070205080204" pitchFamily="34" charset="-128"/>
            </a:endParaRPr>
          </a:p>
          <a:p>
            <a:pPr marL="0" indent="0">
              <a:buFont typeface="Times" pitchFamily="2" charset="0"/>
              <a:buNone/>
            </a:pPr>
            <a:r>
              <a:rPr lang="en-US" altLang="en-US" sz="3000" dirty="0">
                <a:ea typeface="ＭＳ Ｐゴシック" panose="020B0600070205080204" pitchFamily="34" charset="-128"/>
              </a:rPr>
              <a:t>Can you arrange these digits into the boxes to make five two-digit numbers as close to the targets as possible?  You may use each digit once only.</a:t>
            </a:r>
          </a:p>
        </p:txBody>
      </p:sp>
      <p:sp>
        <p:nvSpPr>
          <p:cNvPr id="5" name="Footer Placeholder 3">
            <a:extLst>
              <a:ext uri="{FF2B5EF4-FFF2-40B4-BE49-F238E27FC236}">
                <a16:creationId xmlns:a16="http://schemas.microsoft.com/office/drawing/2014/main" id="{78ABBBB5-3CED-6241-9BB5-EFB3BD9F885D}"/>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960039438"/>
      </p:ext>
    </p:extLst>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A422673-D492-7440-A0BD-26036D412A20}"/>
              </a:ext>
            </a:extLst>
          </p:cNvPr>
          <p:cNvSpPr>
            <a:spLocks noGrp="1"/>
          </p:cNvSpPr>
          <p:nvPr>
            <p:ph type="subTitle" idx="1"/>
          </p:nvPr>
        </p:nvSpPr>
        <p:spPr>
          <a:xfrm>
            <a:off x="323528" y="1669986"/>
            <a:ext cx="8601026" cy="1752600"/>
          </a:xfrm>
        </p:spPr>
        <p:txBody>
          <a:bodyPr/>
          <a:lstStyle/>
          <a:p>
            <a:pPr algn="l"/>
            <a:r>
              <a:rPr lang="en-US" dirty="0"/>
              <a:t>Here’s an interesting set of five numbers: </a:t>
            </a:r>
          </a:p>
          <a:p>
            <a:r>
              <a:rPr lang="en-US" dirty="0"/>
              <a:t>2,5,5,6,7</a:t>
            </a:r>
          </a:p>
          <a:p>
            <a:endParaRPr lang="en-US" dirty="0"/>
          </a:p>
          <a:p>
            <a:pPr algn="l"/>
            <a:r>
              <a:rPr lang="en-US" dirty="0"/>
              <a:t>Can you find other sets of five positive whole numbers where:</a:t>
            </a:r>
          </a:p>
          <a:p>
            <a:r>
              <a:rPr lang="en-US" dirty="0"/>
              <a:t>Mean = Mode = Median = Range</a:t>
            </a:r>
          </a:p>
          <a:p>
            <a:pPr algn="l"/>
            <a:endParaRPr lang="en-US" dirty="0"/>
          </a:p>
          <a:p>
            <a:pPr algn="l"/>
            <a:endParaRPr lang="en-US" dirty="0"/>
          </a:p>
        </p:txBody>
      </p:sp>
      <p:sp>
        <p:nvSpPr>
          <p:cNvPr id="4" name="Footer Placeholder 3">
            <a:extLst>
              <a:ext uri="{FF2B5EF4-FFF2-40B4-BE49-F238E27FC236}">
                <a16:creationId xmlns:a16="http://schemas.microsoft.com/office/drawing/2014/main" id="{9EF2634C-3B73-E040-BC16-9DC9A96E36D6}"/>
              </a:ext>
            </a:extLst>
          </p:cNvPr>
          <p:cNvSpPr>
            <a:spLocks noGrp="1"/>
          </p:cNvSpPr>
          <p:nvPr>
            <p:ph type="ftr" sz="quarter" idx="10"/>
          </p:nvPr>
        </p:nvSpPr>
        <p:spPr/>
        <p:txBody>
          <a:bodyPr/>
          <a:lstStyle/>
          <a:p>
            <a:pPr algn="r">
              <a:defRPr/>
            </a:pPr>
            <a:r>
              <a:rPr lang="en-GB" sz="2400">
                <a:solidFill>
                  <a:srgbClr val="003C71"/>
                </a:solidFill>
              </a:rPr>
              <a:t>nrich.maths.org</a:t>
            </a:r>
            <a:endParaRPr lang="en-GB" dirty="0">
              <a:solidFill>
                <a:srgbClr val="003C71"/>
              </a:solidFill>
            </a:endParaRPr>
          </a:p>
        </p:txBody>
      </p:sp>
      <p:sp>
        <p:nvSpPr>
          <p:cNvPr id="5" name="Title 1">
            <a:extLst>
              <a:ext uri="{FF2B5EF4-FFF2-40B4-BE49-F238E27FC236}">
                <a16:creationId xmlns:a16="http://schemas.microsoft.com/office/drawing/2014/main" id="{8E265150-0FC5-9842-A622-D8596D5FB603}"/>
              </a:ext>
            </a:extLst>
          </p:cNvPr>
          <p:cNvSpPr txBox="1">
            <a:spLocks noChangeArrowheads="1"/>
          </p:cNvSpPr>
          <p:nvPr/>
        </p:nvSpPr>
        <p:spPr bwMode="auto">
          <a:xfrm>
            <a:off x="125413" y="260648"/>
            <a:ext cx="8934945" cy="106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chemeClr val="bg1"/>
                </a:solidFill>
                <a:latin typeface="+mn-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2pPr>
            <a:lvl3pPr marL="1143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3pPr>
            <a:lvl4pPr marL="1600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4pPr>
            <a:lvl5pPr marL="20574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9pPr>
          </a:lstStyle>
          <a:p>
            <a:pPr algn="l"/>
            <a:r>
              <a:rPr lang="en-US" altLang="en-US" u="none" dirty="0">
                <a:ea typeface="ＭＳ Ｐゴシック" panose="020B0600070205080204" pitchFamily="34" charset="-128"/>
              </a:rPr>
              <a:t>Unequal Averages (</a:t>
            </a:r>
            <a:r>
              <a:rPr lang="en-US" altLang="en-US" u="none" dirty="0">
                <a:solidFill>
                  <a:srgbClr val="66FFFF"/>
                </a:solidFill>
                <a:ea typeface="ＭＳ Ｐゴシック" panose="020B0600070205080204" pitchFamily="34" charset="-128"/>
                <a:cs typeface="+mn-cs"/>
              </a:rPr>
              <a:t>11281</a:t>
            </a:r>
            <a:r>
              <a:rPr lang="en-US" altLang="en-US" u="none" dirty="0">
                <a:ea typeface="ＭＳ Ｐゴシック" panose="020B0600070205080204" pitchFamily="34" charset="-128"/>
              </a:rPr>
              <a:t>)</a:t>
            </a:r>
          </a:p>
        </p:txBody>
      </p:sp>
    </p:spTree>
    <p:extLst>
      <p:ext uri="{BB962C8B-B14F-4D97-AF65-F5344CB8AC3E}">
        <p14:creationId xmlns:p14="http://schemas.microsoft.com/office/powerpoint/2010/main" val="79120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5C65989-38A2-B645-AFB2-DBE0FA439A80}"/>
              </a:ext>
            </a:extLst>
          </p:cNvPr>
          <p:cNvSpPr>
            <a:spLocks noGrp="1"/>
          </p:cNvSpPr>
          <p:nvPr>
            <p:ph type="subTitle" idx="1"/>
          </p:nvPr>
        </p:nvSpPr>
        <p:spPr>
          <a:xfrm>
            <a:off x="15723" y="415882"/>
            <a:ext cx="8972701" cy="5533397"/>
          </a:xfrm>
        </p:spPr>
        <p:txBody>
          <a:bodyPr/>
          <a:lstStyle/>
          <a:p>
            <a:r>
              <a:rPr lang="en-GB" sz="2600" b="1" dirty="0"/>
              <a:t>Can you find sets of five positive whole numbers that satisfy the following properties?</a:t>
            </a:r>
          </a:p>
          <a:p>
            <a:br>
              <a:rPr lang="en-GB" sz="2600" dirty="0"/>
            </a:br>
            <a:r>
              <a:rPr lang="en-GB" sz="2600" dirty="0"/>
              <a:t>Mode &lt; Median &lt; Mean</a:t>
            </a:r>
            <a:br>
              <a:rPr lang="en-GB" sz="2600" dirty="0"/>
            </a:br>
            <a:br>
              <a:rPr lang="en-GB" sz="2600" dirty="0"/>
            </a:br>
            <a:r>
              <a:rPr lang="en-GB" sz="2600" dirty="0"/>
              <a:t>Mode &lt; Mean &lt; Median</a:t>
            </a:r>
            <a:br>
              <a:rPr lang="en-GB" sz="2600" dirty="0"/>
            </a:br>
            <a:br>
              <a:rPr lang="en-GB" sz="2600" dirty="0"/>
            </a:br>
            <a:r>
              <a:rPr lang="en-GB" sz="2600" dirty="0"/>
              <a:t>Mean &lt; Mode &lt; Median</a:t>
            </a:r>
            <a:br>
              <a:rPr lang="en-GB" sz="2600" dirty="0"/>
            </a:br>
            <a:br>
              <a:rPr lang="en-GB" sz="2600" dirty="0"/>
            </a:br>
            <a:r>
              <a:rPr lang="en-GB" sz="2600" dirty="0"/>
              <a:t>Mean &lt; Median &lt; Mode</a:t>
            </a:r>
            <a:br>
              <a:rPr lang="en-GB" sz="2600" dirty="0"/>
            </a:br>
            <a:br>
              <a:rPr lang="en-GB" sz="2600" dirty="0"/>
            </a:br>
            <a:r>
              <a:rPr lang="en-GB" sz="2600" dirty="0"/>
              <a:t>Median &lt; Mode &lt; Mean</a:t>
            </a:r>
            <a:br>
              <a:rPr lang="en-GB" sz="2600" dirty="0"/>
            </a:br>
            <a:br>
              <a:rPr lang="en-GB" sz="2600" dirty="0"/>
            </a:br>
            <a:r>
              <a:rPr lang="en-GB" sz="2600" dirty="0"/>
              <a:t>Median &lt; Mean &lt; Mode</a:t>
            </a:r>
          </a:p>
        </p:txBody>
      </p:sp>
      <p:sp>
        <p:nvSpPr>
          <p:cNvPr id="4" name="Footer Placeholder 3">
            <a:extLst>
              <a:ext uri="{FF2B5EF4-FFF2-40B4-BE49-F238E27FC236}">
                <a16:creationId xmlns:a16="http://schemas.microsoft.com/office/drawing/2014/main" id="{81562D6C-16A9-6B4C-B741-7FF0781585BA}"/>
              </a:ext>
            </a:extLst>
          </p:cNvPr>
          <p:cNvSpPr>
            <a:spLocks noGrp="1"/>
          </p:cNvSpPr>
          <p:nvPr>
            <p:ph type="ftr" sz="quarter" idx="10"/>
          </p:nvPr>
        </p:nvSpPr>
        <p:spPr/>
        <p:txBody>
          <a:bodyPr/>
          <a:lstStyle/>
          <a:p>
            <a:pPr algn="r">
              <a:defRPr/>
            </a:pPr>
            <a:r>
              <a:rPr lang="en-GB" sz="2400">
                <a:solidFill>
                  <a:srgbClr val="003C71"/>
                </a:solidFill>
              </a:rPr>
              <a:t>nrich.maths.org</a:t>
            </a:r>
            <a:endParaRPr lang="en-GB" dirty="0">
              <a:solidFill>
                <a:srgbClr val="003C71"/>
              </a:solidFill>
            </a:endParaRPr>
          </a:p>
        </p:txBody>
      </p:sp>
      <p:sp>
        <p:nvSpPr>
          <p:cNvPr id="5" name="TextBox 4">
            <a:extLst>
              <a:ext uri="{FF2B5EF4-FFF2-40B4-BE49-F238E27FC236}">
                <a16:creationId xmlns:a16="http://schemas.microsoft.com/office/drawing/2014/main" id="{69B2BFA5-6791-744D-8DEA-1043E62FF7BB}"/>
              </a:ext>
            </a:extLst>
          </p:cNvPr>
          <p:cNvSpPr txBox="1"/>
          <p:nvPr/>
        </p:nvSpPr>
        <p:spPr>
          <a:xfrm>
            <a:off x="191013" y="2073499"/>
            <a:ext cx="2127159" cy="3416320"/>
          </a:xfrm>
          <a:prstGeom prst="rect">
            <a:avLst/>
          </a:prstGeom>
          <a:noFill/>
          <a:ln w="25400">
            <a:solidFill>
              <a:schemeClr val="bg1"/>
            </a:solidFill>
          </a:ln>
        </p:spPr>
        <p:txBody>
          <a:bodyPr wrap="square" rtlCol="0">
            <a:spAutoFit/>
          </a:bodyPr>
          <a:lstStyle/>
          <a:p>
            <a:r>
              <a:rPr lang="en-GB" u="none" dirty="0"/>
              <a:t>Not all of these can be satisfied by sets of five numbers! </a:t>
            </a:r>
          </a:p>
          <a:p>
            <a:endParaRPr lang="en-GB" u="none" dirty="0"/>
          </a:p>
          <a:p>
            <a:r>
              <a:rPr lang="en-GB" u="none" dirty="0"/>
              <a:t>Can you explain why?</a:t>
            </a:r>
          </a:p>
          <a:p>
            <a:endParaRPr lang="en-US" dirty="0"/>
          </a:p>
        </p:txBody>
      </p:sp>
      <p:sp>
        <p:nvSpPr>
          <p:cNvPr id="6" name="TextBox 5">
            <a:extLst>
              <a:ext uri="{FF2B5EF4-FFF2-40B4-BE49-F238E27FC236}">
                <a16:creationId xmlns:a16="http://schemas.microsoft.com/office/drawing/2014/main" id="{2DEDCF7D-8D24-9F44-859B-ED6D83814A3C}"/>
              </a:ext>
            </a:extLst>
          </p:cNvPr>
          <p:cNvSpPr txBox="1"/>
          <p:nvPr/>
        </p:nvSpPr>
        <p:spPr>
          <a:xfrm>
            <a:off x="6594805" y="1350284"/>
            <a:ext cx="2416979" cy="2677656"/>
          </a:xfrm>
          <a:prstGeom prst="rect">
            <a:avLst/>
          </a:prstGeom>
          <a:noFill/>
          <a:ln w="25400">
            <a:solidFill>
              <a:schemeClr val="bg1"/>
            </a:solidFill>
          </a:ln>
        </p:spPr>
        <p:txBody>
          <a:bodyPr wrap="square" rtlCol="0">
            <a:spAutoFit/>
          </a:bodyPr>
          <a:lstStyle/>
          <a:p>
            <a:br>
              <a:rPr lang="en-GB" u="none" dirty="0"/>
            </a:br>
            <a:r>
              <a:rPr lang="en-GB" u="none" dirty="0"/>
              <a:t>Show that some of them can be satisfied with sets of just four numbers.</a:t>
            </a:r>
            <a:br>
              <a:rPr lang="en-GB" u="none" dirty="0"/>
            </a:br>
            <a:endParaRPr lang="en-GB" u="none" dirty="0"/>
          </a:p>
        </p:txBody>
      </p:sp>
      <p:sp>
        <p:nvSpPr>
          <p:cNvPr id="7" name="TextBox 6">
            <a:extLst>
              <a:ext uri="{FF2B5EF4-FFF2-40B4-BE49-F238E27FC236}">
                <a16:creationId xmlns:a16="http://schemas.microsoft.com/office/drawing/2014/main" id="{119C0DF5-23CF-384F-BF20-B33CF5628255}"/>
              </a:ext>
            </a:extLst>
          </p:cNvPr>
          <p:cNvSpPr txBox="1"/>
          <p:nvPr/>
        </p:nvSpPr>
        <p:spPr>
          <a:xfrm>
            <a:off x="6594805" y="4221088"/>
            <a:ext cx="2393619" cy="1938992"/>
          </a:xfrm>
          <a:prstGeom prst="rect">
            <a:avLst/>
          </a:prstGeom>
          <a:noFill/>
          <a:ln w="25400">
            <a:solidFill>
              <a:schemeClr val="bg1"/>
            </a:solidFill>
          </a:ln>
        </p:spPr>
        <p:txBody>
          <a:bodyPr wrap="square" rtlCol="0">
            <a:spAutoFit/>
          </a:bodyPr>
          <a:lstStyle/>
          <a:p>
            <a:r>
              <a:rPr lang="en-GB" u="none" dirty="0"/>
              <a:t>Show that all of them can be satisfied with sets of six numbers.</a:t>
            </a:r>
          </a:p>
        </p:txBody>
      </p:sp>
    </p:spTree>
    <p:extLst>
      <p:ext uri="{BB962C8B-B14F-4D97-AF65-F5344CB8AC3E}">
        <p14:creationId xmlns:p14="http://schemas.microsoft.com/office/powerpoint/2010/main" val="236767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CACA313-ECB9-C64B-8554-D9A2A75CD083}"/>
              </a:ext>
            </a:extLst>
          </p:cNvPr>
          <p:cNvSpPr>
            <a:spLocks noGrp="1" noChangeArrowheads="1"/>
          </p:cNvSpPr>
          <p:nvPr>
            <p:ph type="title"/>
          </p:nvPr>
        </p:nvSpPr>
        <p:spPr>
          <a:xfrm>
            <a:off x="107504" y="188913"/>
            <a:ext cx="8952855" cy="1066800"/>
          </a:xfrm>
        </p:spPr>
        <p:txBody>
          <a:bodyPr/>
          <a:lstStyle/>
          <a:p>
            <a:r>
              <a:rPr lang="en-US" altLang="en-US" sz="4000" dirty="0">
                <a:ea typeface="ＭＳ Ｐゴシック" panose="020B0600070205080204" pitchFamily="34" charset="-128"/>
              </a:rPr>
              <a:t>Arranging Cubes</a:t>
            </a:r>
            <a:br>
              <a:rPr lang="en-US" altLang="en-US" sz="4000" dirty="0">
                <a:ea typeface="ＭＳ Ｐゴシック" panose="020B0600070205080204" pitchFamily="34" charset="-128"/>
              </a:rPr>
            </a:br>
            <a:r>
              <a:rPr lang="en-US" altLang="en-US" sz="4000" dirty="0">
                <a:ea typeface="ＭＳ Ｐゴシック" panose="020B0600070205080204" pitchFamily="34" charset="-128"/>
              </a:rPr>
              <a:t>cont. (</a:t>
            </a:r>
            <a:r>
              <a:rPr lang="en-US" altLang="en-US" dirty="0">
                <a:solidFill>
                  <a:srgbClr val="66FFFF"/>
                </a:solidFill>
                <a:ea typeface="ＭＳ Ｐゴシック" panose="020B0600070205080204" pitchFamily="34" charset="-128"/>
                <a:cs typeface="+mn-cs"/>
              </a:rPr>
              <a:t>6973</a:t>
            </a:r>
            <a:r>
              <a:rPr lang="en-US" altLang="en-US" sz="4000" dirty="0">
                <a:ea typeface="ＭＳ Ｐゴシック" panose="020B0600070205080204" pitchFamily="34" charset="-128"/>
              </a:rPr>
              <a:t>)</a:t>
            </a:r>
          </a:p>
        </p:txBody>
      </p:sp>
      <p:sp>
        <p:nvSpPr>
          <p:cNvPr id="4" name="Rectangle 3">
            <a:extLst>
              <a:ext uri="{FF2B5EF4-FFF2-40B4-BE49-F238E27FC236}">
                <a16:creationId xmlns:a16="http://schemas.microsoft.com/office/drawing/2014/main" id="{0638CB1C-D6DB-3C43-AD73-88C683E8DC95}"/>
              </a:ext>
            </a:extLst>
          </p:cNvPr>
          <p:cNvSpPr/>
          <p:nvPr/>
        </p:nvSpPr>
        <p:spPr>
          <a:xfrm>
            <a:off x="480243" y="1255713"/>
            <a:ext cx="8207375" cy="4708525"/>
          </a:xfrm>
          <a:prstGeom prst="rect">
            <a:avLst/>
          </a:prstGeom>
        </p:spPr>
        <p:txBody>
          <a:bodyPr>
            <a:spAutoFit/>
          </a:bodyPr>
          <a:lstStyle/>
          <a:p>
            <a:pPr eaLnBrk="1" hangingPunct="1">
              <a:defRPr/>
            </a:pPr>
            <a:r>
              <a:rPr lang="en-US" sz="2000" b="1" u="none" dirty="0">
                <a:latin typeface="Arial" charset="0"/>
                <a:ea typeface="ＭＳ Ｐゴシック" charset="0"/>
                <a:cs typeface="ＭＳ Ｐゴシック" charset="0"/>
              </a:rPr>
              <a:t>Rules:</a:t>
            </a:r>
          </a:p>
          <a:p>
            <a:pPr marL="342900" indent="-342900" eaLnBrk="1" hangingPunct="1">
              <a:buClr>
                <a:schemeClr val="bg1"/>
              </a:buClr>
              <a:buFont typeface="Arial"/>
              <a:buChar char="•"/>
              <a:defRPr/>
            </a:pPr>
            <a:r>
              <a:rPr lang="en-US" sz="2000" u="none" dirty="0">
                <a:latin typeface="Arial" charset="0"/>
                <a:ea typeface="ＭＳ Ｐゴシック" charset="0"/>
                <a:cs typeface="ＭＳ Ｐゴシック" charset="0"/>
              </a:rPr>
              <a:t>Team members cannot show their cards to anyone else on the team.</a:t>
            </a:r>
          </a:p>
          <a:p>
            <a:pPr marL="342900" indent="-342900" eaLnBrk="1" hangingPunct="1">
              <a:buClr>
                <a:schemeClr val="bg1"/>
              </a:buClr>
              <a:buFont typeface="Arial"/>
              <a:buChar char="•"/>
              <a:defRPr/>
            </a:pPr>
            <a:r>
              <a:rPr lang="en-US" sz="2000" u="none" dirty="0">
                <a:latin typeface="Arial" charset="0"/>
                <a:ea typeface="ＭＳ Ｐゴシック" charset="0"/>
                <a:cs typeface="ＭＳ Ｐゴシック" charset="0"/>
              </a:rPr>
              <a:t>A team member can describe what is on each of their cards.</a:t>
            </a:r>
          </a:p>
          <a:p>
            <a:pPr marL="342900" indent="-342900" eaLnBrk="1" hangingPunct="1">
              <a:buClr>
                <a:schemeClr val="bg1"/>
              </a:buClr>
              <a:buFont typeface="Arial"/>
              <a:buChar char="•"/>
              <a:defRPr/>
            </a:pPr>
            <a:r>
              <a:rPr lang="en-US" sz="2000" u="none" dirty="0">
                <a:latin typeface="Arial" charset="0"/>
                <a:ea typeface="ＭＳ Ｐゴシック" charset="0"/>
                <a:cs typeface="ＭＳ Ｐゴシック" charset="0"/>
              </a:rPr>
              <a:t>Team members can ask questions to help them make sense of what is on their cards, or on someone else's cards.</a:t>
            </a:r>
          </a:p>
          <a:p>
            <a:pPr marL="342900" indent="-342900" eaLnBrk="1" hangingPunct="1">
              <a:buClr>
                <a:schemeClr val="bg1"/>
              </a:buClr>
              <a:buFont typeface="Arial"/>
              <a:buChar char="•"/>
              <a:defRPr/>
            </a:pPr>
            <a:r>
              <a:rPr lang="en-US" sz="2000" u="none" dirty="0">
                <a:latin typeface="Arial" charset="0"/>
                <a:ea typeface="ＭＳ Ｐゴシック" charset="0"/>
                <a:cs typeface="ＭＳ Ｐゴシック" charset="0"/>
              </a:rPr>
              <a:t>The task is complete when everyone agrees that the arrangement they have made matches everything that is on their cards.</a:t>
            </a:r>
          </a:p>
          <a:p>
            <a:pPr marL="342900" indent="-342900" eaLnBrk="1" hangingPunct="1">
              <a:buFont typeface="Arial"/>
              <a:buChar char="•"/>
              <a:defRPr/>
            </a:pPr>
            <a:endParaRPr lang="en-US" sz="2000" u="none" dirty="0">
              <a:latin typeface="Arial" charset="0"/>
              <a:ea typeface="ＭＳ Ｐゴシック" charset="0"/>
              <a:cs typeface="ＭＳ Ｐゴシック" charset="0"/>
            </a:endParaRPr>
          </a:p>
          <a:p>
            <a:pPr eaLnBrk="1" hangingPunct="1">
              <a:defRPr/>
            </a:pPr>
            <a:r>
              <a:rPr lang="en-US" sz="2000" b="1" u="none" dirty="0">
                <a:latin typeface="Arial" charset="0"/>
                <a:ea typeface="ＭＳ Ｐゴシック" charset="0"/>
                <a:cs typeface="ＭＳ Ｐゴシック" charset="0"/>
              </a:rPr>
              <a:t>Observer role:</a:t>
            </a:r>
          </a:p>
          <a:p>
            <a:pPr marL="342900" indent="-342900" eaLnBrk="1" hangingPunct="1">
              <a:buClr>
                <a:schemeClr val="bg1"/>
              </a:buClr>
              <a:buFont typeface="Arial"/>
              <a:buChar char="•"/>
              <a:defRPr/>
            </a:pPr>
            <a:r>
              <a:rPr lang="en-US" sz="2000" u="none" dirty="0">
                <a:latin typeface="Arial" charset="0"/>
                <a:ea typeface="ＭＳ Ｐゴシック" charset="0"/>
                <a:cs typeface="ＭＳ Ｐゴシック" charset="0"/>
              </a:rPr>
              <a:t>Check that no one reveals their card or writes anything down.</a:t>
            </a:r>
          </a:p>
          <a:p>
            <a:pPr marL="342900" indent="-342900" eaLnBrk="1" hangingPunct="1">
              <a:buClr>
                <a:schemeClr val="bg1"/>
              </a:buClr>
              <a:buFont typeface="Arial"/>
              <a:buChar char="•"/>
              <a:defRPr/>
            </a:pPr>
            <a:r>
              <a:rPr lang="en-US" sz="2000" u="none" dirty="0">
                <a:latin typeface="Arial" charset="0"/>
                <a:ea typeface="ＭＳ Ｐゴシック" charset="0"/>
                <a:cs typeface="ＭＳ Ｐゴシック" charset="0"/>
              </a:rPr>
              <a:t>Identify points where team members share knowledge and reasoning, and listen to each other.</a:t>
            </a:r>
          </a:p>
          <a:p>
            <a:pPr marL="342900" indent="-342900" eaLnBrk="1" hangingPunct="1">
              <a:buClr>
                <a:schemeClr val="bg1"/>
              </a:buClr>
              <a:buFont typeface="Arial"/>
              <a:buChar char="•"/>
              <a:defRPr/>
            </a:pPr>
            <a:r>
              <a:rPr lang="en-US" sz="2000" u="none" dirty="0">
                <a:latin typeface="Arial" charset="0"/>
                <a:ea typeface="ＭＳ Ｐゴシック" charset="0"/>
                <a:cs typeface="ＭＳ Ｐゴシック" charset="0"/>
              </a:rPr>
              <a:t>Identify points where team members make decisions together.</a:t>
            </a:r>
          </a:p>
          <a:p>
            <a:pPr marL="342900" indent="-342900" eaLnBrk="1" hangingPunct="1">
              <a:buClr>
                <a:schemeClr val="bg1"/>
              </a:buClr>
              <a:buFont typeface="Arial"/>
              <a:buChar char="•"/>
              <a:defRPr/>
            </a:pPr>
            <a:r>
              <a:rPr lang="en-US" sz="2000" u="none" dirty="0">
                <a:latin typeface="Arial" charset="0"/>
                <a:ea typeface="ＭＳ Ｐゴシック" charset="0"/>
                <a:cs typeface="ＭＳ Ｐゴシック" charset="0"/>
              </a:rPr>
              <a:t>Note whether all members of the team are involved.</a:t>
            </a:r>
          </a:p>
        </p:txBody>
      </p:sp>
      <p:sp>
        <p:nvSpPr>
          <p:cNvPr id="5" name="Footer Placeholder 3">
            <a:extLst>
              <a:ext uri="{FF2B5EF4-FFF2-40B4-BE49-F238E27FC236}">
                <a16:creationId xmlns:a16="http://schemas.microsoft.com/office/drawing/2014/main" id="{B444BDB7-3FAC-7C40-8381-DFEAD71B14E4}"/>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187541354"/>
      </p:ext>
    </p:extLst>
  </p:cSld>
  <p:clrMapOvr>
    <a:masterClrMapping/>
  </p:clrMapOvr>
  <p:transition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a:extLst>
              <a:ext uri="{FF2B5EF4-FFF2-40B4-BE49-F238E27FC236}">
                <a16:creationId xmlns:a16="http://schemas.microsoft.com/office/drawing/2014/main" id="{FE0D22DD-C047-A942-9855-F29959539B92}"/>
              </a:ext>
            </a:extLst>
          </p:cNvPr>
          <p:cNvSpPr>
            <a:spLocks noGrp="1" noChangeArrowheads="1"/>
          </p:cNvSpPr>
          <p:nvPr>
            <p:ph type="title"/>
          </p:nvPr>
        </p:nvSpPr>
        <p:spPr>
          <a:xfrm>
            <a:off x="-1" y="115888"/>
            <a:ext cx="9060359" cy="1066800"/>
          </a:xfrm>
        </p:spPr>
        <p:txBody>
          <a:bodyPr/>
          <a:lstStyle/>
          <a:p>
            <a:r>
              <a:rPr lang="en-US" altLang="en-US" dirty="0">
                <a:ea typeface="ＭＳ Ｐゴシック" panose="020B0600070205080204" pitchFamily="34" charset="-128"/>
              </a:rPr>
              <a:t>Wallpaper (</a:t>
            </a:r>
            <a:r>
              <a:rPr lang="en-US" altLang="en-US" dirty="0">
                <a:solidFill>
                  <a:srgbClr val="66FFFF"/>
                </a:solidFill>
                <a:ea typeface="ＭＳ Ｐゴシック" panose="020B0600070205080204" pitchFamily="34" charset="-128"/>
                <a:cs typeface="+mn-cs"/>
              </a:rPr>
              <a:t>4964</a:t>
            </a:r>
            <a:r>
              <a:rPr lang="en-US" altLang="en-US" dirty="0">
                <a:ea typeface="ＭＳ Ｐゴシック" panose="020B0600070205080204" pitchFamily="34" charset="-128"/>
              </a:rPr>
              <a:t>)</a:t>
            </a:r>
          </a:p>
        </p:txBody>
      </p:sp>
      <p:pic>
        <p:nvPicPr>
          <p:cNvPr id="176130" name="Picture 4" descr="wallpaper.gif">
            <a:extLst>
              <a:ext uri="{FF2B5EF4-FFF2-40B4-BE49-F238E27FC236}">
                <a16:creationId xmlns:a16="http://schemas.microsoft.com/office/drawing/2014/main" id="{C3FEAD74-2B99-1B49-B1A3-21284F2C72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7788" y="1268413"/>
            <a:ext cx="4186237"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B9FA5C86-C132-104D-A63E-F27AECED1663}"/>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263897075"/>
      </p:ext>
    </p:extLst>
  </p:cSld>
  <p:clrMapOvr>
    <a:masterClrMapping/>
  </p:clrMapOvr>
  <p:transition advClick="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1">
            <a:extLst>
              <a:ext uri="{FF2B5EF4-FFF2-40B4-BE49-F238E27FC236}">
                <a16:creationId xmlns:a16="http://schemas.microsoft.com/office/drawing/2014/main" id="{37797614-A786-DD44-9CB3-77FD74E6B4A4}"/>
              </a:ext>
            </a:extLst>
          </p:cNvPr>
          <p:cNvSpPr>
            <a:spLocks noGrp="1" noChangeArrowheads="1"/>
          </p:cNvSpPr>
          <p:nvPr>
            <p:ph type="title"/>
          </p:nvPr>
        </p:nvSpPr>
        <p:spPr>
          <a:xfrm>
            <a:off x="22038" y="164612"/>
            <a:ext cx="9060359" cy="1066800"/>
          </a:xfrm>
        </p:spPr>
        <p:txBody>
          <a:bodyPr/>
          <a:lstStyle/>
          <a:p>
            <a:r>
              <a:rPr lang="en-US" altLang="en-US" dirty="0">
                <a:ea typeface="ＭＳ Ｐゴシック" panose="020B0600070205080204" pitchFamily="34" charset="-128"/>
              </a:rPr>
              <a:t>What</a:t>
            </a:r>
            <a:r>
              <a:rPr lang="ja-JP" altLang="en-US">
                <a:ea typeface="ＭＳ Ｐゴシック" panose="020B0600070205080204" pitchFamily="34" charset="-128"/>
              </a:rPr>
              <a:t>’</a:t>
            </a:r>
            <a:r>
              <a:rPr lang="en-US" altLang="ja-JP" dirty="0">
                <a:ea typeface="ＭＳ Ｐゴシック" panose="020B0600070205080204" pitchFamily="34" charset="-128"/>
              </a:rPr>
              <a:t>s it Worth? (</a:t>
            </a:r>
            <a:r>
              <a:rPr lang="en-US" altLang="ja-JP" dirty="0">
                <a:solidFill>
                  <a:srgbClr val="66FFFF"/>
                </a:solidFill>
                <a:ea typeface="ＭＳ Ｐゴシック" panose="020B0600070205080204" pitchFamily="34" charset="-128"/>
                <a:cs typeface="+mn-cs"/>
              </a:rPr>
              <a:t>1053</a:t>
            </a:r>
            <a:r>
              <a:rPr lang="en-US" altLang="ja-JP" dirty="0">
                <a:ea typeface="ＭＳ Ｐゴシック" panose="020B0600070205080204" pitchFamily="34" charset="-128"/>
              </a:rPr>
              <a:t>) </a:t>
            </a:r>
            <a:endParaRPr lang="en-US" altLang="en-US" dirty="0">
              <a:ea typeface="ＭＳ Ｐゴシック" panose="020B0600070205080204" pitchFamily="34" charset="-128"/>
            </a:endParaRPr>
          </a:p>
        </p:txBody>
      </p:sp>
      <p:pic>
        <p:nvPicPr>
          <p:cNvPr id="178178" name="Picture 2">
            <a:extLst>
              <a:ext uri="{FF2B5EF4-FFF2-40B4-BE49-F238E27FC236}">
                <a16:creationId xmlns:a16="http://schemas.microsoft.com/office/drawing/2014/main" id="{8D23FD0A-A7BA-8D40-816E-3334ECDF10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91799"/>
            <a:ext cx="45847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itle 1">
            <a:extLst>
              <a:ext uri="{FF2B5EF4-FFF2-40B4-BE49-F238E27FC236}">
                <a16:creationId xmlns:a16="http://schemas.microsoft.com/office/drawing/2014/main" id="{9E7510A0-E6FF-4E4F-9C0F-5181260B2627}"/>
              </a:ext>
            </a:extLst>
          </p:cNvPr>
          <p:cNvSpPr txBox="1">
            <a:spLocks/>
          </p:cNvSpPr>
          <p:nvPr/>
        </p:nvSpPr>
        <p:spPr bwMode="auto">
          <a:xfrm>
            <a:off x="5087441" y="1822894"/>
            <a:ext cx="4056559"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Times" pitchFamily="2" charset="0"/>
              <a:buChar char="•"/>
              <a:defRPr sz="3200">
                <a:solidFill>
                  <a:srgbClr val="000099"/>
                </a:solidFill>
                <a:latin typeface="Arial" panose="020B0604020202020204" pitchFamily="34" charset="0"/>
                <a:ea typeface="ＭＳ Ｐゴシック" panose="020B0600070205080204" pitchFamily="34" charset="-128"/>
              </a:defRPr>
            </a:lvl1pPr>
            <a:lvl2pPr marL="742950" indent="-285750">
              <a:spcBef>
                <a:spcPct val="20000"/>
              </a:spcBef>
              <a:buFont typeface="Times" pitchFamily="2" charset="0"/>
              <a:buChar char="•"/>
              <a:defRPr sz="2800">
                <a:solidFill>
                  <a:srgbClr val="000099"/>
                </a:solidFill>
                <a:latin typeface="Arial" panose="020B0604020202020204" pitchFamily="34" charset="0"/>
                <a:ea typeface="ＭＳ Ｐゴシック" panose="020B0600070205080204" pitchFamily="34" charset="-128"/>
              </a:defRPr>
            </a:lvl2pPr>
            <a:lvl3pPr marL="1143000" indent="-228600">
              <a:spcBef>
                <a:spcPct val="20000"/>
              </a:spcBef>
              <a:buFont typeface="Times" pitchFamily="2" charset="0"/>
              <a:buChar char="•"/>
              <a:defRPr sz="2400">
                <a:solidFill>
                  <a:srgbClr val="000099"/>
                </a:solidFill>
                <a:latin typeface="Arial" panose="020B0604020202020204" pitchFamily="34" charset="0"/>
                <a:ea typeface="ＭＳ Ｐゴシック" panose="020B0600070205080204" pitchFamily="34" charset="-128"/>
              </a:defRPr>
            </a:lvl3pPr>
            <a:lvl4pPr marL="16002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4pPr>
            <a:lvl5pPr marL="2057400" indent="-228600">
              <a:spcBef>
                <a:spcPct val="20000"/>
              </a:spcBef>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pitchFamily="2" charset="0"/>
              <a:buChar char="•"/>
              <a:defRPr sz="2000">
                <a:solidFill>
                  <a:srgbClr val="000099"/>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none" dirty="0">
                <a:solidFill>
                  <a:schemeClr val="bg1"/>
                </a:solidFill>
              </a:rPr>
              <a:t>Each symbol has a numerical value.  The total for the symbols is written at the end of each row and column. </a:t>
            </a:r>
          </a:p>
          <a:p>
            <a:pPr>
              <a:spcBef>
                <a:spcPct val="0"/>
              </a:spcBef>
              <a:buFontTx/>
              <a:buNone/>
            </a:pPr>
            <a:endParaRPr lang="en-US" altLang="en-US" sz="2400" u="none" dirty="0">
              <a:solidFill>
                <a:schemeClr val="bg1"/>
              </a:solidFill>
            </a:endParaRPr>
          </a:p>
          <a:p>
            <a:pPr>
              <a:spcBef>
                <a:spcPct val="0"/>
              </a:spcBef>
              <a:buFontTx/>
              <a:buNone/>
            </a:pPr>
            <a:r>
              <a:rPr lang="en-US" altLang="en-US" sz="2400" u="none" dirty="0">
                <a:solidFill>
                  <a:schemeClr val="bg1"/>
                </a:solidFill>
              </a:rPr>
              <a:t>Can you find the missing total that should go where the question mark has been put?</a:t>
            </a:r>
          </a:p>
          <a:p>
            <a:pPr algn="ctr">
              <a:spcBef>
                <a:spcPct val="0"/>
              </a:spcBef>
              <a:buFontTx/>
              <a:buNone/>
            </a:pPr>
            <a:r>
              <a:rPr lang="en-US" altLang="en-US" sz="4400" b="1" dirty="0"/>
              <a:t> </a:t>
            </a:r>
          </a:p>
        </p:txBody>
      </p:sp>
      <p:sp>
        <p:nvSpPr>
          <p:cNvPr id="5" name="Footer Placeholder 3">
            <a:extLst>
              <a:ext uri="{FF2B5EF4-FFF2-40B4-BE49-F238E27FC236}">
                <a16:creationId xmlns:a16="http://schemas.microsoft.com/office/drawing/2014/main" id="{177DD724-8029-0E45-93D9-D95B2D07C0E9}"/>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01503806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a:extLst>
              <a:ext uri="{FF2B5EF4-FFF2-40B4-BE49-F238E27FC236}">
                <a16:creationId xmlns:a16="http://schemas.microsoft.com/office/drawing/2014/main" id="{2FDD980D-275D-FA47-B9AC-35CABB8806B0}"/>
              </a:ext>
            </a:extLst>
          </p:cNvPr>
          <p:cNvSpPr>
            <a:spLocks noGrp="1" noChangeArrowheads="1"/>
          </p:cNvSpPr>
          <p:nvPr>
            <p:ph type="title"/>
          </p:nvPr>
        </p:nvSpPr>
        <p:spPr>
          <a:xfrm>
            <a:off x="107504" y="167484"/>
            <a:ext cx="8952855" cy="1066800"/>
          </a:xfrm>
        </p:spPr>
        <p:txBody>
          <a:bodyPr/>
          <a:lstStyle/>
          <a:p>
            <a:r>
              <a:rPr lang="en-US" altLang="en-US" dirty="0">
                <a:ea typeface="ＭＳ Ｐゴシック" panose="020B0600070205080204" pitchFamily="34" charset="-128"/>
              </a:rPr>
              <a:t>Which Scripts? (</a:t>
            </a:r>
            <a:r>
              <a:rPr lang="en-US" altLang="en-US" dirty="0">
                <a:solidFill>
                  <a:srgbClr val="66FFFF"/>
                </a:solidFill>
                <a:ea typeface="ＭＳ Ｐゴシック" panose="020B0600070205080204" pitchFamily="34" charset="-128"/>
                <a:cs typeface="+mn-cs"/>
              </a:rPr>
              <a:t>774</a:t>
            </a:r>
            <a:r>
              <a:rPr lang="en-US" altLang="en-US" dirty="0">
                <a:ea typeface="ＭＳ Ｐゴシック" panose="020B0600070205080204" pitchFamily="34" charset="-128"/>
              </a:rPr>
              <a:t>)</a:t>
            </a:r>
          </a:p>
        </p:txBody>
      </p:sp>
      <p:sp>
        <p:nvSpPr>
          <p:cNvPr id="180226" name="Content Placeholder 2">
            <a:extLst>
              <a:ext uri="{FF2B5EF4-FFF2-40B4-BE49-F238E27FC236}">
                <a16:creationId xmlns:a16="http://schemas.microsoft.com/office/drawing/2014/main" id="{ABABE778-2873-3048-AE0D-D5ED784E0C9A}"/>
              </a:ext>
            </a:extLst>
          </p:cNvPr>
          <p:cNvSpPr>
            <a:spLocks noGrp="1" noChangeArrowheads="1"/>
          </p:cNvSpPr>
          <p:nvPr>
            <p:ph idx="1"/>
          </p:nvPr>
        </p:nvSpPr>
        <p:spPr>
          <a:xfrm>
            <a:off x="4787900" y="1989138"/>
            <a:ext cx="4191000" cy="3657600"/>
          </a:xfrm>
        </p:spPr>
        <p:txBody>
          <a:bodyPr/>
          <a:lstStyle/>
          <a:p>
            <a:pPr>
              <a:buFont typeface="Times" pitchFamily="2" charset="0"/>
              <a:buNone/>
            </a:pPr>
            <a:r>
              <a:rPr lang="en-US" altLang="en-US">
                <a:ea typeface="ＭＳ Ｐゴシック" panose="020B0600070205080204" pitchFamily="34" charset="-128"/>
              </a:rPr>
              <a:t>Six numbers in five</a:t>
            </a:r>
          </a:p>
          <a:p>
            <a:pPr>
              <a:buFont typeface="Times" pitchFamily="2" charset="0"/>
              <a:buNone/>
            </a:pPr>
            <a:r>
              <a:rPr lang="en-US" altLang="en-US">
                <a:ea typeface="ＭＳ Ｐゴシック" panose="020B0600070205080204" pitchFamily="34" charset="-128"/>
              </a:rPr>
              <a:t>different scripts. </a:t>
            </a:r>
          </a:p>
          <a:p>
            <a:pPr>
              <a:buFont typeface="Times" pitchFamily="2" charset="0"/>
              <a:buNone/>
            </a:pPr>
            <a:r>
              <a:rPr lang="en-US" altLang="en-US">
                <a:ea typeface="ＭＳ Ｐゴシック" panose="020B0600070205080204" pitchFamily="34" charset="-128"/>
              </a:rPr>
              <a:t>Can you decipher </a:t>
            </a:r>
          </a:p>
          <a:p>
            <a:pPr>
              <a:buFont typeface="Times" pitchFamily="2" charset="0"/>
              <a:buNone/>
            </a:pPr>
            <a:r>
              <a:rPr lang="en-US" altLang="en-US">
                <a:ea typeface="ＭＳ Ｐゴシック" panose="020B0600070205080204" pitchFamily="34" charset="-128"/>
              </a:rPr>
              <a:t>the scripts?</a:t>
            </a:r>
          </a:p>
          <a:p>
            <a:pPr>
              <a:buFont typeface="Times" pitchFamily="2" charset="0"/>
              <a:buNone/>
            </a:pPr>
            <a:r>
              <a:rPr lang="en-US" altLang="en-US">
                <a:ea typeface="ＭＳ Ｐゴシック" panose="020B0600070205080204" pitchFamily="34" charset="-128"/>
              </a:rPr>
              <a:t>What are the six</a:t>
            </a:r>
          </a:p>
          <a:p>
            <a:pPr>
              <a:buFont typeface="Times" pitchFamily="2" charset="0"/>
              <a:buNone/>
            </a:pPr>
            <a:r>
              <a:rPr lang="en-US" altLang="en-US">
                <a:ea typeface="ＭＳ Ｐゴシック" panose="020B0600070205080204" pitchFamily="34" charset="-128"/>
              </a:rPr>
              <a:t>numbers?  </a:t>
            </a:r>
          </a:p>
        </p:txBody>
      </p:sp>
      <p:pic>
        <p:nvPicPr>
          <p:cNvPr id="180227" name="Picture 3" descr="Screen Shot 2014-11-16 at 21.14.06.png">
            <a:extLst>
              <a:ext uri="{FF2B5EF4-FFF2-40B4-BE49-F238E27FC236}">
                <a16:creationId xmlns:a16="http://schemas.microsoft.com/office/drawing/2014/main" id="{8C6A52B3-703D-BB4F-A206-19B8084EB2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729" y="1360404"/>
            <a:ext cx="404495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1BBD52F1-A92C-9644-897F-4A1825BE0523}"/>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3185540024"/>
      </p:ext>
    </p:extLst>
  </p:cSld>
  <p:clrMapOvr>
    <a:masterClrMapping/>
  </p:clrMapOvr>
  <p:transition advClick="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470F229-B2BB-9E42-9296-89CB8FE62650}"/>
              </a:ext>
            </a:extLst>
          </p:cNvPr>
          <p:cNvSpPr>
            <a:spLocks noGrp="1"/>
          </p:cNvSpPr>
          <p:nvPr>
            <p:ph type="subTitle" idx="1"/>
          </p:nvPr>
        </p:nvSpPr>
        <p:spPr>
          <a:xfrm>
            <a:off x="179512" y="1250368"/>
            <a:ext cx="9143998" cy="1253849"/>
          </a:xfrm>
        </p:spPr>
        <p:txBody>
          <a:bodyPr/>
          <a:lstStyle/>
          <a:p>
            <a:pPr algn="l"/>
            <a:r>
              <a:rPr lang="en-US" sz="2600" dirty="0"/>
              <a:t>If you put three beads onto a tens/ones abacus you could make the numbers 3, 30, 12 or 21.</a:t>
            </a:r>
          </a:p>
        </p:txBody>
      </p:sp>
      <p:sp>
        <p:nvSpPr>
          <p:cNvPr id="4" name="Footer Placeholder 3">
            <a:extLst>
              <a:ext uri="{FF2B5EF4-FFF2-40B4-BE49-F238E27FC236}">
                <a16:creationId xmlns:a16="http://schemas.microsoft.com/office/drawing/2014/main" id="{FA1AF838-31EF-194B-849B-33792EAA99CE}"/>
              </a:ext>
            </a:extLst>
          </p:cNvPr>
          <p:cNvSpPr>
            <a:spLocks noGrp="1"/>
          </p:cNvSpPr>
          <p:nvPr>
            <p:ph type="ftr" sz="quarter" idx="10"/>
          </p:nvPr>
        </p:nvSpPr>
        <p:spPr/>
        <p:txBody>
          <a:bodyPr/>
          <a:lstStyle/>
          <a:p>
            <a:pPr algn="r">
              <a:defRPr/>
            </a:pPr>
            <a:r>
              <a:rPr lang="en-GB" sz="2400">
                <a:solidFill>
                  <a:srgbClr val="003C71"/>
                </a:solidFill>
              </a:rPr>
              <a:t>nrich.maths.org</a:t>
            </a:r>
            <a:endParaRPr lang="en-GB" dirty="0">
              <a:solidFill>
                <a:srgbClr val="003C71"/>
              </a:solidFill>
            </a:endParaRPr>
          </a:p>
        </p:txBody>
      </p:sp>
      <p:sp>
        <p:nvSpPr>
          <p:cNvPr id="5" name="Title 1">
            <a:extLst>
              <a:ext uri="{FF2B5EF4-FFF2-40B4-BE49-F238E27FC236}">
                <a16:creationId xmlns:a16="http://schemas.microsoft.com/office/drawing/2014/main" id="{F67A0E94-52ED-6A45-B0C0-5F43FD81CCFF}"/>
              </a:ext>
            </a:extLst>
          </p:cNvPr>
          <p:cNvSpPr txBox="1">
            <a:spLocks noChangeArrowheads="1"/>
          </p:cNvSpPr>
          <p:nvPr/>
        </p:nvSpPr>
        <p:spPr bwMode="auto">
          <a:xfrm>
            <a:off x="0" y="404664"/>
            <a:ext cx="9143999" cy="7679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chemeClr val="bg1"/>
                </a:solidFill>
                <a:latin typeface="+mn-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2pPr>
            <a:lvl3pPr marL="1143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3pPr>
            <a:lvl4pPr marL="1600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4pPr>
            <a:lvl5pPr marL="20574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000099"/>
                </a:solidFill>
                <a:latin typeface="Arial" panose="020B0604020202020204" pitchFamily="34" charset="0"/>
                <a:ea typeface="ＭＳ Ｐゴシック" panose="020B0600070205080204" pitchFamily="34" charset="-128"/>
              </a:defRPr>
            </a:lvl9pPr>
          </a:lstStyle>
          <a:p>
            <a:r>
              <a:rPr lang="en-US" altLang="en-US" u="none">
                <a:ea typeface="ＭＳ Ｐゴシック" panose="020B0600070205080204" pitchFamily="34" charset="-128"/>
              </a:rPr>
              <a:t>6 Beads (</a:t>
            </a:r>
            <a:r>
              <a:rPr lang="en-US" altLang="en-US" u="none">
                <a:solidFill>
                  <a:srgbClr val="66FFFF"/>
                </a:solidFill>
                <a:ea typeface="ＭＳ Ｐゴシック" panose="020B0600070205080204" pitchFamily="34" charset="-128"/>
                <a:cs typeface="+mn-cs"/>
              </a:rPr>
              <a:t>152</a:t>
            </a:r>
            <a:r>
              <a:rPr lang="en-US" altLang="en-US" u="none">
                <a:ea typeface="ＭＳ Ｐゴシック" panose="020B0600070205080204" pitchFamily="34" charset="-128"/>
              </a:rPr>
              <a:t>)</a:t>
            </a:r>
            <a:endParaRPr lang="en-US" altLang="en-US" u="none" dirty="0">
              <a:ea typeface="ＭＳ Ｐゴシック" panose="020B0600070205080204" pitchFamily="34" charset="-128"/>
            </a:endParaRPr>
          </a:p>
        </p:txBody>
      </p:sp>
      <p:pic>
        <p:nvPicPr>
          <p:cNvPr id="6" name="Content Placeholder 3" descr="Screen shot 2014-11-18 at 12.15.49.png">
            <a:extLst>
              <a:ext uri="{FF2B5EF4-FFF2-40B4-BE49-F238E27FC236}">
                <a16:creationId xmlns:a16="http://schemas.microsoft.com/office/drawing/2014/main" id="{05237612-4140-564C-9445-A6D07E2B72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61" t="11885" r="11553" b="45645"/>
          <a:stretch/>
        </p:blipFill>
        <p:spPr bwMode="auto">
          <a:xfrm>
            <a:off x="1619672" y="2416856"/>
            <a:ext cx="5328592" cy="15841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9C9C64F9-6314-574B-9576-77B8B777E20E}"/>
              </a:ext>
            </a:extLst>
          </p:cNvPr>
          <p:cNvSpPr txBox="1"/>
          <p:nvPr/>
        </p:nvSpPr>
        <p:spPr>
          <a:xfrm>
            <a:off x="179512" y="4353784"/>
            <a:ext cx="9143997" cy="492443"/>
          </a:xfrm>
          <a:prstGeom prst="rect">
            <a:avLst/>
          </a:prstGeom>
          <a:noFill/>
        </p:spPr>
        <p:txBody>
          <a:bodyPr wrap="square" rtlCol="0">
            <a:spAutoFit/>
          </a:bodyPr>
          <a:lstStyle/>
          <a:p>
            <a:r>
              <a:rPr lang="en-US" sz="2600" u="none" dirty="0"/>
              <a:t>Explore the numbers you could make using 6 beads.</a:t>
            </a:r>
            <a:r>
              <a:rPr lang="en-US" dirty="0"/>
              <a:t>  </a:t>
            </a:r>
          </a:p>
        </p:txBody>
      </p:sp>
      <p:pic>
        <p:nvPicPr>
          <p:cNvPr id="8" name="Content Placeholder 3" descr="Screen shot 2014-11-18 at 12.15.49.png">
            <a:extLst>
              <a:ext uri="{FF2B5EF4-FFF2-40B4-BE49-F238E27FC236}">
                <a16:creationId xmlns:a16="http://schemas.microsoft.com/office/drawing/2014/main" id="{B3B71A53-699E-194A-B75F-4A1BD7FB3D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63" t="62077" r="31765" b="-687"/>
          <a:stretch/>
        </p:blipFill>
        <p:spPr bwMode="auto">
          <a:xfrm>
            <a:off x="3023828" y="4914696"/>
            <a:ext cx="2520280"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090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39EE8C22-1CF8-7C46-8BC6-F5A572F04548}"/>
              </a:ext>
            </a:extLst>
          </p:cNvPr>
          <p:cNvSpPr>
            <a:spLocks noGrp="1" noChangeArrowheads="1"/>
          </p:cNvSpPr>
          <p:nvPr>
            <p:ph type="title"/>
          </p:nvPr>
        </p:nvSpPr>
        <p:spPr>
          <a:xfrm>
            <a:off x="0" y="279177"/>
            <a:ext cx="9060359" cy="917575"/>
          </a:xfrm>
        </p:spPr>
        <p:txBody>
          <a:bodyPr/>
          <a:lstStyle/>
          <a:p>
            <a:r>
              <a:rPr lang="en-US" altLang="en-US" dirty="0">
                <a:ea typeface="ＭＳ Ｐゴシック" panose="020B0600070205080204" pitchFamily="34" charset="-128"/>
              </a:rPr>
              <a:t>Baravelle (</a:t>
            </a:r>
            <a:r>
              <a:rPr lang="en-US" altLang="en-US" dirty="0">
                <a:solidFill>
                  <a:srgbClr val="66FFFF"/>
                </a:solidFill>
                <a:ea typeface="ＭＳ Ｐゴシック" panose="020B0600070205080204" pitchFamily="34" charset="-128"/>
                <a:cs typeface="+mn-cs"/>
              </a:rPr>
              <a:t>6522</a:t>
            </a:r>
            <a:r>
              <a:rPr lang="en-US" altLang="en-US" dirty="0">
                <a:ea typeface="ＭＳ Ｐゴシック" panose="020B0600070205080204" pitchFamily="34" charset="-128"/>
              </a:rPr>
              <a:t>)     </a:t>
            </a:r>
            <a:br>
              <a:rPr lang="en-US" altLang="en-US" dirty="0">
                <a:ea typeface="ＭＳ Ｐゴシック" panose="020B0600070205080204" pitchFamily="34" charset="-128"/>
              </a:rPr>
            </a:br>
            <a:endParaRPr lang="en-US" altLang="en-US" sz="2400" dirty="0">
              <a:ea typeface="ＭＳ Ｐゴシック" panose="020B0600070205080204" pitchFamily="34" charset="-128"/>
            </a:endParaRPr>
          </a:p>
        </p:txBody>
      </p:sp>
      <p:pic>
        <p:nvPicPr>
          <p:cNvPr id="87043" name="Picture 6" descr="Screen Shot 2013-11-08 at 16.26.57.png">
            <a:extLst>
              <a:ext uri="{FF2B5EF4-FFF2-40B4-BE49-F238E27FC236}">
                <a16:creationId xmlns:a16="http://schemas.microsoft.com/office/drawing/2014/main" id="{4B05CA37-3F61-D546-9AB7-3101AD30806F}"/>
              </a:ext>
            </a:extLst>
          </p:cNvPr>
          <p:cNvPicPr>
            <a:picLocks noChangeAspect="1"/>
          </p:cNvPicPr>
          <p:nvPr/>
        </p:nvPicPr>
        <p:blipFill rotWithShape="1">
          <a:blip r:embed="rId3">
            <a:extLst>
              <a:ext uri="{28A0092B-C50C-407E-A947-70E740481C1C}">
                <a14:useLocalDpi xmlns:a14="http://schemas.microsoft.com/office/drawing/2010/main" val="0"/>
              </a:ext>
            </a:extLst>
          </a:blip>
          <a:srcRect l="23869" t="13402" r="35055" b="20708"/>
          <a:stretch/>
        </p:blipFill>
        <p:spPr bwMode="auto">
          <a:xfrm>
            <a:off x="2015331" y="1075728"/>
            <a:ext cx="5076949"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3ECB448A-87B9-DA49-AE21-EF9C06348E1E}"/>
              </a:ext>
            </a:extLst>
          </p:cNvPr>
          <p:cNvSpPr>
            <a:spLocks noGrp="1"/>
          </p:cNvSpPr>
          <p:nvPr>
            <p:ph type="ftr" sz="quarter" idx="3"/>
          </p:nvPr>
        </p:nvSpPr>
        <p:spPr>
          <a:xfrm>
            <a:off x="1475656" y="6237312"/>
            <a:ext cx="7584703" cy="456076"/>
          </a:xfrm>
        </p:spPr>
        <p:txBody>
          <a:bodyPr/>
          <a:lstStyle/>
          <a:p>
            <a:pPr algn="r"/>
            <a:r>
              <a:rPr lang="en-GB" dirty="0"/>
              <a:t>nrich.maths.org</a:t>
            </a:r>
          </a:p>
        </p:txBody>
      </p:sp>
    </p:spTree>
    <p:extLst>
      <p:ext uri="{BB962C8B-B14F-4D97-AF65-F5344CB8AC3E}">
        <p14:creationId xmlns:p14="http://schemas.microsoft.com/office/powerpoint/2010/main" val="1314665469"/>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7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RICH">
      <a:majorFont>
        <a:latin typeface="Georgi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sng"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sng"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3271</TotalTime>
  <Words>5950</Words>
  <Application>Microsoft Macintosh PowerPoint</Application>
  <PresentationFormat>On-screen Show (4:3)</PresentationFormat>
  <Paragraphs>700</Paragraphs>
  <Slides>83</Slides>
  <Notes>65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83</vt:i4>
      </vt:variant>
    </vt:vector>
  </HeadingPairs>
  <TitlesOfParts>
    <vt:vector size="88" baseType="lpstr">
      <vt:lpstr>Arial</vt:lpstr>
      <vt:lpstr>Times</vt:lpstr>
      <vt:lpstr>Times New Roman</vt:lpstr>
      <vt:lpstr>Verdana</vt:lpstr>
      <vt:lpstr>Office Theme</vt:lpstr>
      <vt:lpstr>Always, Sometimes or Never?</vt:lpstr>
      <vt:lpstr>PowerPoint Presentation</vt:lpstr>
      <vt:lpstr>Amy’s Dominoes (1044)</vt:lpstr>
      <vt:lpstr>Andy’s Marbles (2421)</vt:lpstr>
      <vt:lpstr>Area and Perimeter (7280)</vt:lpstr>
      <vt:lpstr>PowerPoint Presentation</vt:lpstr>
      <vt:lpstr>Arranging Cubes (6973)</vt:lpstr>
      <vt:lpstr>Arranging Cubes cont. (6973)</vt:lpstr>
      <vt:lpstr>Baravelle (6522)      </vt:lpstr>
      <vt:lpstr>A Bowl of Fruit (218)</vt:lpstr>
      <vt:lpstr>PowerPoint Presentation</vt:lpstr>
      <vt:lpstr>Treasure Hunt (6288)</vt:lpstr>
      <vt:lpstr>Dice in a corner (8586)</vt:lpstr>
      <vt:lpstr>Dicey Addition (11863) </vt:lpstr>
      <vt:lpstr>Dicey Operations (6606)</vt:lpstr>
      <vt:lpstr>Dicey Operations in Line (13261)</vt:lpstr>
      <vt:lpstr>Domino Sets (9965)</vt:lpstr>
      <vt:lpstr>Dotty Six (7337)</vt:lpstr>
      <vt:lpstr>Doughnut Percents (6945)</vt:lpstr>
      <vt:lpstr>Doughnut Percents (6945)</vt:lpstr>
      <vt:lpstr>Estimating angles (1235)</vt:lpstr>
      <vt:lpstr>Factor Lines (1138)</vt:lpstr>
      <vt:lpstr>Factors and Multiples Game (5468)</vt:lpstr>
      <vt:lpstr>Fair Feast (2361)</vt:lpstr>
      <vt:lpstr>Find the difference (6227) </vt:lpstr>
      <vt:lpstr>Five Steps to 50 (10586) </vt:lpstr>
      <vt:lpstr>Fraction Match (6938)</vt:lpstr>
      <vt:lpstr>Fraction Match (6938)</vt:lpstr>
      <vt:lpstr>Got it! (1272)</vt:lpstr>
      <vt:lpstr>Guess the Dominoes (6995)</vt:lpstr>
      <vt:lpstr>Halving (1788)</vt:lpstr>
      <vt:lpstr>How Would We Count? (8123)</vt:lpstr>
      <vt:lpstr>If the World Were a Village (7725)</vt:lpstr>
      <vt:lpstr>If the World Were a Village cont. (7725)</vt:lpstr>
      <vt:lpstr>I Like… (6962)</vt:lpstr>
      <vt:lpstr> Incey Wincey Spider (8863)</vt:lpstr>
      <vt:lpstr>Inside triangles (5648)</vt:lpstr>
      <vt:lpstr>Jig Shapes (6886)</vt:lpstr>
      <vt:lpstr>Ken Ken Puzzles</vt:lpstr>
      <vt:lpstr>www.kenkenpuzzle.com </vt:lpstr>
      <vt:lpstr>PowerPoint Presentation</vt:lpstr>
      <vt:lpstr>PowerPoint Presentation</vt:lpstr>
      <vt:lpstr>Lots of Lollies (2360)</vt:lpstr>
      <vt:lpstr>Magic Vs (6274)</vt:lpstr>
      <vt:lpstr>Finding them all </vt:lpstr>
      <vt:lpstr>Make 37 (1885)</vt:lpstr>
      <vt:lpstr>Proof by Contradiction: Make 37</vt:lpstr>
      <vt:lpstr>Maze 100 (91)</vt:lpstr>
      <vt:lpstr>Money Bags (1116)</vt:lpstr>
      <vt:lpstr>Mystery Matrix (1070)</vt:lpstr>
      <vt:lpstr>One Big Triangle (192)</vt:lpstr>
      <vt:lpstr>Poly Plug Rectangles (7511)</vt:lpstr>
      <vt:lpstr>PowerPoint Presentation</vt:lpstr>
      <vt:lpstr>Reach 100 (1130)</vt:lpstr>
      <vt:lpstr>Reasoned Rounding (10945)</vt:lpstr>
      <vt:lpstr>Reflecting Squarely (1840)</vt:lpstr>
      <vt:lpstr>Sandwiches (522)</vt:lpstr>
      <vt:lpstr>School Fair Necklaces (9692)</vt:lpstr>
      <vt:lpstr>Sealed Solution (1177)</vt:lpstr>
      <vt:lpstr>Shape Draw (10368)  </vt:lpstr>
      <vt:lpstr>Shape Times Shape (5714)</vt:lpstr>
      <vt:lpstr>Sort the Street (5157)</vt:lpstr>
      <vt:lpstr>PowerPoint Presentation</vt:lpstr>
      <vt:lpstr>Square Corners (1142)</vt:lpstr>
      <vt:lpstr>Seeing Squares  (13125)</vt:lpstr>
      <vt:lpstr>PowerPoint Presentation</vt:lpstr>
      <vt:lpstr>Exploring proof</vt:lpstr>
      <vt:lpstr>0-20 number line</vt:lpstr>
      <vt:lpstr>1-20 number line </vt:lpstr>
      <vt:lpstr>Any numberline </vt:lpstr>
      <vt:lpstr>PowerPoint Presentation</vt:lpstr>
      <vt:lpstr>Stringy Quads (2913)</vt:lpstr>
      <vt:lpstr>PowerPoint Presentation</vt:lpstr>
      <vt:lpstr>PowerPoint Presentation</vt:lpstr>
      <vt:lpstr>PowerPoint Presentation</vt:lpstr>
      <vt:lpstr>Totality (1216)</vt:lpstr>
      <vt:lpstr>Two-digit Targets (6343) </vt:lpstr>
      <vt:lpstr>PowerPoint Presentation</vt:lpstr>
      <vt:lpstr>PowerPoint Presentation</vt:lpstr>
      <vt:lpstr>Wallpaper (4964)</vt:lpstr>
      <vt:lpstr>What’s it Worth? (1053) </vt:lpstr>
      <vt:lpstr>Which Scripts? (774)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 Watson</dc:creator>
  <cp:lastModifiedBy>Frances Watson</cp:lastModifiedBy>
  <cp:revision>131</cp:revision>
  <dcterms:created xsi:type="dcterms:W3CDTF">2020-02-27T17:17:31Z</dcterms:created>
  <dcterms:modified xsi:type="dcterms:W3CDTF">2020-04-16T15:31:12Z</dcterms:modified>
</cp:coreProperties>
</file>